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94" r:id="rId3"/>
    <p:sldId id="313" r:id="rId4"/>
    <p:sldId id="257" r:id="rId5"/>
    <p:sldId id="295" r:id="rId6"/>
    <p:sldId id="315" r:id="rId7"/>
    <p:sldId id="258" r:id="rId8"/>
    <p:sldId id="259" r:id="rId9"/>
    <p:sldId id="260" r:id="rId10"/>
    <p:sldId id="261" r:id="rId11"/>
    <p:sldId id="296" r:id="rId12"/>
    <p:sldId id="297" r:id="rId13"/>
    <p:sldId id="308" r:id="rId14"/>
    <p:sldId id="262" r:id="rId15"/>
    <p:sldId id="263" r:id="rId16"/>
    <p:sldId id="264" r:id="rId17"/>
    <p:sldId id="265" r:id="rId18"/>
    <p:sldId id="266" r:id="rId19"/>
    <p:sldId id="267" r:id="rId20"/>
    <p:sldId id="268" r:id="rId21"/>
    <p:sldId id="269" r:id="rId22"/>
    <p:sldId id="271" r:id="rId23"/>
    <p:sldId id="298" r:id="rId24"/>
    <p:sldId id="299" r:id="rId25"/>
    <p:sldId id="300" r:id="rId26"/>
    <p:sldId id="301" r:id="rId27"/>
    <p:sldId id="273" r:id="rId28"/>
    <p:sldId id="303" r:id="rId29"/>
    <p:sldId id="302" r:id="rId30"/>
    <p:sldId id="304" r:id="rId31"/>
    <p:sldId id="305" r:id="rId32"/>
    <p:sldId id="306" r:id="rId33"/>
    <p:sldId id="307" r:id="rId34"/>
    <p:sldId id="309" r:id="rId35"/>
    <p:sldId id="310" r:id="rId36"/>
    <p:sldId id="311" r:id="rId37"/>
    <p:sldId id="312" r:id="rId38"/>
  </p:sldIdLst>
  <p:sldSz cx="9144000" cy="5143500" type="screen16x9"/>
  <p:notesSz cx="9144000" cy="6858000"/>
  <p:embeddedFontLst>
    <p:embeddedFont>
      <p:font typeface="Caveat" pitchFamily="2" charset="0"/>
      <p:regular r:id="rId40"/>
      <p:bold r:id="rId41"/>
    </p:embeddedFont>
    <p:embeddedFont>
      <p:font typeface="Fira Sans Condensed" panose="020F050202020403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Light" panose="020B0306030504020204" pitchFamily="34" charset="0"/>
      <p:regular r:id="rId54"/>
      <p:italic r:id="rId55"/>
    </p:embeddedFont>
    <p:embeddedFont>
      <p:font typeface="PT Sans" panose="020B0503020203020204" pitchFamily="34" charset="77"/>
      <p:regular r:id="rId56"/>
      <p:bold r:id="rId57"/>
      <p:italic r:id="rId58"/>
      <p:boldItalic r:id="rId59"/>
    </p:embeddedFont>
    <p:embeddedFont>
      <p:font typeface="Zilla Slab" pitchFamily="2"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F9153A-5B8A-4082-8D8E-06F32C08C194}">
  <a:tblStyle styleId="{6CF9153A-5B8A-4082-8D8E-06F32C08C1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48"/>
  </p:normalViewPr>
  <p:slideViewPr>
    <p:cSldViewPr snapToGrid="0">
      <p:cViewPr varScale="1">
        <p:scale>
          <a:sx n="150" d="100"/>
          <a:sy n="150" d="100"/>
        </p:scale>
        <p:origin x="28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rants.nih.gov/grants/guide/notice-files/NOT-OD-21-013.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osp.od.nih.gov/scientific-sharing/nih-data-management-and-sharing-activities-related-to-public-access-and-open-scienc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febdde9cf_1_1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febdde9cf_1_1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febdde9cf_1_1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febdde9cf_1_1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4214d5e6c_0_647: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4214d5e6c_0_647: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532ff24f4_0_10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532ff24f4_0_10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532ff24f4_0_1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532ff24f4_0_1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f5422ae3c_0_1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f5422ae3c_0_1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532ff24f4_0_1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532ff24f4_0_14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532ff24f4_0_2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532ff24f4_0_2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532ff24f4_0_20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532ff24f4_0_20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532ff24f4_0_17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532ff24f4_0_17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532ff24f4_0_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532ff24f4_0_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330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f5422ae3c_0_9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f5422ae3c_0_9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548b8e6c3_1_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548b8e6c3_1_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febdde9cf_1_17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febdde9cf_1_17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ebdde9cf_1_14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ebdde9cf_1_14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https://grants.nih.gov/grants/guide/notice-files/NOT-OD-21-013.html</a:t>
            </a:r>
            <a:endParaRPr/>
          </a:p>
          <a:p>
            <a:pPr marL="0" lvl="0" indent="0" algn="l" rtl="0">
              <a:spcBef>
                <a:spcPts val="0"/>
              </a:spcBef>
              <a:spcAft>
                <a:spcPts val="0"/>
              </a:spcAft>
              <a:buNone/>
            </a:pPr>
            <a:r>
              <a:rPr lang="en" u="sng">
                <a:solidFill>
                  <a:schemeClr val="hlink"/>
                </a:solidFill>
                <a:hlinkClick r:id="rId4"/>
              </a:rPr>
              <a:t>https://osp.od.nih.gov/scientific-sharing/nih-data-management-and-sharing-activities-related-to-public-access-and-open-science/</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f5422ae3c_0_9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f5422ae3c_0_9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74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febdde9cf_1_2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febdde9cf_1_2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https://www.microsoft.com/en-us/research/wp-content/uploads/2009/10/Fourth_Paradigm.pdf</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532ff24f4_0_1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532ff24f4_0_1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36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4214d5e6c_0_695: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4214d5e6c_0_695: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4214d5e6c_0_764: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4214d5e6c_0_764: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figured out how to do X, let me show you”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4214d5e6c_0_6: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4214d5e6c_0_6: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532ff24f4_0_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532ff24f4_0_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4214d5e6c_0_12: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4214d5e6c_0_12: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b15423441_0_3: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b15423441_0_3: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examples of using GitHub as a place for sharing code, sharing common practices around code, sharing resources for anti-racism, and also publishing codes of conduct and whole books using RMarkdown</a:t>
            </a:r>
            <a:endParaRPr/>
          </a:p>
          <a:p>
            <a:pPr marL="0" lvl="0" indent="0" algn="l" rtl="0">
              <a:spcBef>
                <a:spcPts val="0"/>
              </a:spcBef>
              <a:spcAft>
                <a:spcPts val="0"/>
              </a:spcAft>
              <a:buNone/>
            </a:pPr>
            <a:r>
              <a:rPr lang="en"/>
              <a:t>These examples are with github but also important are tools like Google Drive, university servers, and things like Slack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4214d5e6c_0_647: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4214d5e6c_0_647: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459036a1a_0_0: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459036a1a_0_0: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85953acc0_0_0:notes"/>
          <p:cNvSpPr>
            <a:spLocks noGrp="1" noRot="1" noChangeAspect="1"/>
          </p:cNvSpPr>
          <p:nvPr>
            <p:ph type="sldImg" idx="2"/>
          </p:nvPr>
        </p:nvSpPr>
        <p:spPr>
          <a:xfrm>
            <a:off x="4381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85953acc0_0_0:notes"/>
          <p:cNvSpPr txBox="1">
            <a:spLocks noGrp="1"/>
          </p:cNvSpPr>
          <p:nvPr>
            <p:ph type="body" idx="1"/>
          </p:nvPr>
        </p:nvSpPr>
        <p:spPr>
          <a:xfrm>
            <a:off x="1219200" y="2443163"/>
            <a:ext cx="97536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ebdde9cf_1_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ebdde9cf_1_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532ff24f4_0_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532ff24f4_0_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20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532ff24f4_0_8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532ff24f4_0_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532ff24f4_0_2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532ff24f4_0_2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32ff24f4_0_25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32ff24f4_0_25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532ff24f4_0_9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532ff24f4_0_9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623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388856" y="1179244"/>
            <a:ext cx="4003500" cy="446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500"/>
              </a:spcBef>
              <a:spcAft>
                <a:spcPts val="0"/>
              </a:spcAft>
              <a:buClr>
                <a:srgbClr val="000000"/>
              </a:buClr>
              <a:buSzPts val="2100"/>
              <a:buNone/>
              <a:defRPr sz="2100" i="0" u="none" strike="noStrike" cap="none">
                <a:solidFill>
                  <a:srgbClr val="000000"/>
                </a:solidFill>
                <a:latin typeface="Zilla Slab"/>
                <a:ea typeface="Zilla Slab"/>
                <a:cs typeface="Zilla Slab"/>
                <a:sym typeface="Zilla Slab"/>
              </a:defRPr>
            </a:lvl1pPr>
            <a:lvl2pPr marL="342900" marR="0" lvl="1" indent="0" algn="ctr" rtl="0">
              <a:lnSpc>
                <a:spcPct val="100000"/>
              </a:lnSpc>
              <a:spcBef>
                <a:spcPts val="500"/>
              </a:spcBef>
              <a:spcAft>
                <a:spcPts val="0"/>
              </a:spcAft>
              <a:buClr>
                <a:srgbClr val="000000"/>
              </a:buClr>
              <a:buSzPts val="1400"/>
              <a:buFont typeface="Arial"/>
              <a:buNone/>
              <a:defRPr b="0" i="0" u="none" strike="noStrike" cap="none">
                <a:solidFill>
                  <a:srgbClr val="000000"/>
                </a:solidFill>
                <a:latin typeface="Open Sans"/>
                <a:ea typeface="Open Sans"/>
                <a:cs typeface="Open Sans"/>
                <a:sym typeface="Open Sans"/>
              </a:defRPr>
            </a:lvl2pPr>
            <a:lvl3pPr marL="685800" marR="0" lvl="2" indent="0" algn="ctr"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L="1028700" marR="0" lvl="3" indent="0" algn="ctr" rtl="0">
              <a:lnSpc>
                <a:spcPct val="100000"/>
              </a:lnSpc>
              <a:spcBef>
                <a:spcPts val="4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4pPr>
            <a:lvl5pPr marL="1371600" marR="0" lvl="4" indent="0" algn="ctr" rtl="0">
              <a:lnSpc>
                <a:spcPct val="100000"/>
              </a:lnSpc>
              <a:spcBef>
                <a:spcPts val="600"/>
              </a:spcBef>
              <a:spcAft>
                <a:spcPts val="0"/>
              </a:spcAft>
              <a:buClr>
                <a:srgbClr val="000000"/>
              </a:buClr>
              <a:buSzPts val="1400"/>
              <a:buFont typeface="Zilla Slab"/>
              <a:buNone/>
              <a:defRPr sz="1400" b="0" i="0" u="none" strike="noStrike" cap="none">
                <a:solidFill>
                  <a:srgbClr val="000000"/>
                </a:solidFill>
                <a:latin typeface="Open Sans"/>
                <a:ea typeface="Open Sans"/>
                <a:cs typeface="Open Sans"/>
                <a:sym typeface="Open Sans"/>
              </a:defRPr>
            </a:lvl5pPr>
            <a:lvl6pPr marL="1714500" marR="0" lvl="5"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6pPr>
            <a:lvl7pPr marL="2057400" marR="0" lvl="6"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7pPr>
            <a:lvl8pPr marL="2400300" marR="0" lvl="7"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8pPr>
            <a:lvl9pPr marL="2743200" marR="0" lvl="8" indent="0" algn="ctr" rtl="0">
              <a:lnSpc>
                <a:spcPct val="100000"/>
              </a:lnSpc>
              <a:spcBef>
                <a:spcPts val="200"/>
              </a:spcBef>
              <a:spcAft>
                <a:spcPts val="200"/>
              </a:spcAft>
              <a:buClr>
                <a:srgbClr val="000000"/>
              </a:buClr>
              <a:buSzPts val="1400"/>
              <a:buFont typeface="Open Sans"/>
              <a:buNone/>
              <a:defRPr sz="1400" b="0" i="0" u="none" strike="noStrike" cap="none">
                <a:solidFill>
                  <a:srgbClr val="000000"/>
                </a:solidFill>
                <a:latin typeface="Open Sans Light"/>
                <a:ea typeface="Open Sans Light"/>
                <a:cs typeface="Open Sans Light"/>
                <a:sym typeface="Open Sans Light"/>
              </a:defRPr>
            </a:lvl9pPr>
          </a:lstStyle>
          <a:p>
            <a:endParaRPr/>
          </a:p>
        </p:txBody>
      </p:sp>
      <p:sp>
        <p:nvSpPr>
          <p:cNvPr id="52" name="Google Shape;52;p13"/>
          <p:cNvSpPr txBox="1">
            <a:spLocks noGrp="1"/>
          </p:cNvSpPr>
          <p:nvPr>
            <p:ph type="subTitle" idx="2"/>
          </p:nvPr>
        </p:nvSpPr>
        <p:spPr>
          <a:xfrm>
            <a:off x="388856" y="640688"/>
            <a:ext cx="8201400" cy="344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500"/>
              </a:spcBef>
              <a:spcAft>
                <a:spcPts val="0"/>
              </a:spcAft>
              <a:buClr>
                <a:srgbClr val="000000"/>
              </a:buClr>
              <a:buSzPts val="1400"/>
              <a:buFont typeface="Open Sans"/>
              <a:buNone/>
              <a:defRPr sz="1400" i="0" u="none" strike="noStrike" cap="none">
                <a:solidFill>
                  <a:srgbClr val="000000"/>
                </a:solidFill>
              </a:defRPr>
            </a:lvl1pPr>
            <a:lvl2pPr marL="342900" marR="0" lvl="1" indent="0" algn="ctr" rtl="0">
              <a:lnSpc>
                <a:spcPct val="100000"/>
              </a:lnSpc>
              <a:spcBef>
                <a:spcPts val="500"/>
              </a:spcBef>
              <a:spcAft>
                <a:spcPts val="0"/>
              </a:spcAft>
              <a:buClr>
                <a:srgbClr val="000000"/>
              </a:buClr>
              <a:buSzPts val="1400"/>
              <a:buFont typeface="Arial"/>
              <a:buNone/>
              <a:defRPr b="0" i="0" u="none" strike="noStrike" cap="none">
                <a:solidFill>
                  <a:srgbClr val="000000"/>
                </a:solidFill>
                <a:latin typeface="Open Sans"/>
                <a:ea typeface="Open Sans"/>
                <a:cs typeface="Open Sans"/>
                <a:sym typeface="Open Sans"/>
              </a:defRPr>
            </a:lvl2pPr>
            <a:lvl3pPr marL="685800" marR="0" lvl="2" indent="0" algn="ctr"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L="1028700" marR="0" lvl="3" indent="0" algn="ctr" rtl="0">
              <a:lnSpc>
                <a:spcPct val="100000"/>
              </a:lnSpc>
              <a:spcBef>
                <a:spcPts val="4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4pPr>
            <a:lvl5pPr marL="1371600" marR="0" lvl="4" indent="0" algn="ctr" rtl="0">
              <a:lnSpc>
                <a:spcPct val="100000"/>
              </a:lnSpc>
              <a:spcBef>
                <a:spcPts val="600"/>
              </a:spcBef>
              <a:spcAft>
                <a:spcPts val="0"/>
              </a:spcAft>
              <a:buClr>
                <a:srgbClr val="000000"/>
              </a:buClr>
              <a:buSzPts val="1400"/>
              <a:buFont typeface="Zilla Slab"/>
              <a:buNone/>
              <a:defRPr sz="1400" b="0" i="0" u="none" strike="noStrike" cap="none">
                <a:solidFill>
                  <a:srgbClr val="000000"/>
                </a:solidFill>
                <a:latin typeface="Open Sans"/>
                <a:ea typeface="Open Sans"/>
                <a:cs typeface="Open Sans"/>
                <a:sym typeface="Open Sans"/>
              </a:defRPr>
            </a:lvl5pPr>
            <a:lvl6pPr marL="1714500" marR="0" lvl="5"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6pPr>
            <a:lvl7pPr marL="2057400" marR="0" lvl="6"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7pPr>
            <a:lvl8pPr marL="2400300" marR="0" lvl="7"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8pPr>
            <a:lvl9pPr marL="2743200" marR="0" lvl="8" indent="0" algn="ctr" rtl="0">
              <a:lnSpc>
                <a:spcPct val="100000"/>
              </a:lnSpc>
              <a:spcBef>
                <a:spcPts val="200"/>
              </a:spcBef>
              <a:spcAft>
                <a:spcPts val="200"/>
              </a:spcAft>
              <a:buClr>
                <a:srgbClr val="000000"/>
              </a:buClr>
              <a:buSzPts val="1400"/>
              <a:buFont typeface="Open Sans"/>
              <a:buNone/>
              <a:defRPr sz="1400" b="0" i="0" u="none" strike="noStrike" cap="none">
                <a:solidFill>
                  <a:srgbClr val="000000"/>
                </a:solidFill>
                <a:latin typeface="Open Sans Light"/>
                <a:ea typeface="Open Sans Light"/>
                <a:cs typeface="Open Sans Light"/>
                <a:sym typeface="Open Sans Light"/>
              </a:defRPr>
            </a:lvl9pPr>
          </a:lstStyle>
          <a:p>
            <a:endParaRPr/>
          </a:p>
        </p:txBody>
      </p:sp>
      <p:sp>
        <p:nvSpPr>
          <p:cNvPr id="53" name="Google Shape;53;p13"/>
          <p:cNvSpPr txBox="1">
            <a:spLocks noGrp="1"/>
          </p:cNvSpPr>
          <p:nvPr>
            <p:ph type="body" idx="3"/>
          </p:nvPr>
        </p:nvSpPr>
        <p:spPr>
          <a:xfrm>
            <a:off x="388856" y="1548863"/>
            <a:ext cx="4003500" cy="2786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00"/>
              </a:spcBef>
              <a:spcAft>
                <a:spcPts val="0"/>
              </a:spcAft>
              <a:buClr>
                <a:schemeClr val="dk1"/>
              </a:buClr>
              <a:buSzPts val="1800"/>
              <a:buFont typeface="Zilla Slab"/>
              <a:buNone/>
              <a:defRPr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500"/>
              </a:spcBef>
              <a:spcAft>
                <a:spcPts val="0"/>
              </a:spcAft>
              <a:buClr>
                <a:schemeClr val="dk1"/>
              </a:buClr>
              <a:buSzPts val="1200"/>
              <a:buFont typeface="Arial"/>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3pPr>
            <a:lvl4pPr marL="1828800" marR="0" lvl="3" indent="-298450" algn="l" rtl="0">
              <a:lnSpc>
                <a:spcPct val="100000"/>
              </a:lnSpc>
              <a:spcBef>
                <a:spcPts val="400"/>
              </a:spcBef>
              <a:spcAft>
                <a:spcPts val="0"/>
              </a:spcAft>
              <a:buClr>
                <a:schemeClr val="dk1"/>
              </a:buClr>
              <a:buSzPts val="1100"/>
              <a:buFont typeface="Open Sans"/>
              <a:buChar char="​"/>
              <a:defRPr sz="11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600"/>
              </a:spcBef>
              <a:spcAft>
                <a:spcPts val="0"/>
              </a:spcAft>
              <a:buClr>
                <a:schemeClr val="dk1"/>
              </a:buClr>
              <a:buSzPts val="1200"/>
              <a:buFont typeface="Zilla Slab"/>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200"/>
              </a:spcBef>
              <a:spcAft>
                <a:spcPts val="0"/>
              </a:spcAft>
              <a:buClr>
                <a:schemeClr val="dk2"/>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2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2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200"/>
              </a:spcBef>
              <a:spcAft>
                <a:spcPts val="200"/>
              </a:spcAft>
              <a:buClr>
                <a:schemeClr val="dk1"/>
              </a:buClr>
              <a:buSzPts val="1200"/>
              <a:buChar char="​"/>
              <a:defRPr sz="1200" i="0" u="none" strike="noStrike" cap="none">
                <a:solidFill>
                  <a:schemeClr val="dk1"/>
                </a:solidFill>
                <a:latin typeface="Open Sans"/>
                <a:ea typeface="Open Sans"/>
                <a:cs typeface="Open Sans"/>
                <a:sym typeface="Open Sans"/>
              </a:defRPr>
            </a:lvl9pPr>
          </a:lstStyle>
          <a:p>
            <a:endParaRPr/>
          </a:p>
        </p:txBody>
      </p:sp>
      <p:sp>
        <p:nvSpPr>
          <p:cNvPr id="54" name="Google Shape;54;p13"/>
          <p:cNvSpPr txBox="1">
            <a:spLocks noGrp="1"/>
          </p:cNvSpPr>
          <p:nvPr>
            <p:ph type="title"/>
          </p:nvPr>
        </p:nvSpPr>
        <p:spPr>
          <a:xfrm>
            <a:off x="388856" y="273844"/>
            <a:ext cx="8201400" cy="44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 name="Google Shape;55;p13"/>
          <p:cNvSpPr txBox="1">
            <a:spLocks noGrp="1"/>
          </p:cNvSpPr>
          <p:nvPr>
            <p:ph type="sldNum" idx="12"/>
          </p:nvPr>
        </p:nvSpPr>
        <p:spPr>
          <a:xfrm>
            <a:off x="8462963" y="4848274"/>
            <a:ext cx="199500" cy="1515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Open Sans"/>
                <a:ea typeface="Open Sans"/>
                <a:cs typeface="Open Sans"/>
                <a:sym typeface="Open Sans"/>
              </a:defRPr>
            </a:lvl1pPr>
            <a:lvl2pPr marL="0" marR="0" lvl="1" indent="0" algn="r" rtl="0">
              <a:spcBef>
                <a:spcPts val="0"/>
              </a:spcBef>
              <a:buNone/>
              <a:defRPr sz="600">
                <a:solidFill>
                  <a:schemeClr val="dk1"/>
                </a:solidFill>
                <a:latin typeface="Open Sans"/>
                <a:ea typeface="Open Sans"/>
                <a:cs typeface="Open Sans"/>
                <a:sym typeface="Open Sans"/>
              </a:defRPr>
            </a:lvl2pPr>
            <a:lvl3pPr marL="0" marR="0" lvl="2" indent="0" algn="r" rtl="0">
              <a:spcBef>
                <a:spcPts val="0"/>
              </a:spcBef>
              <a:buNone/>
              <a:defRPr sz="600">
                <a:solidFill>
                  <a:schemeClr val="dk1"/>
                </a:solidFill>
                <a:latin typeface="Open Sans"/>
                <a:ea typeface="Open Sans"/>
                <a:cs typeface="Open Sans"/>
                <a:sym typeface="Open Sans"/>
              </a:defRPr>
            </a:lvl3pPr>
            <a:lvl4pPr marL="0" marR="0" lvl="3" indent="0" algn="r" rtl="0">
              <a:spcBef>
                <a:spcPts val="0"/>
              </a:spcBef>
              <a:buNone/>
              <a:defRPr sz="600">
                <a:solidFill>
                  <a:schemeClr val="dk1"/>
                </a:solidFill>
                <a:latin typeface="Open Sans"/>
                <a:ea typeface="Open Sans"/>
                <a:cs typeface="Open Sans"/>
                <a:sym typeface="Open Sans"/>
              </a:defRPr>
            </a:lvl4pPr>
            <a:lvl5pPr marL="0" marR="0" lvl="4" indent="0" algn="r" rtl="0">
              <a:spcBef>
                <a:spcPts val="0"/>
              </a:spcBef>
              <a:buNone/>
              <a:defRPr sz="600">
                <a:solidFill>
                  <a:schemeClr val="dk1"/>
                </a:solidFill>
                <a:latin typeface="Open Sans"/>
                <a:ea typeface="Open Sans"/>
                <a:cs typeface="Open Sans"/>
                <a:sym typeface="Open Sans"/>
              </a:defRPr>
            </a:lvl5pPr>
            <a:lvl6pPr marL="0" marR="0" lvl="5" indent="0" algn="r" rtl="0">
              <a:spcBef>
                <a:spcPts val="0"/>
              </a:spcBef>
              <a:buNone/>
              <a:defRPr sz="600">
                <a:solidFill>
                  <a:schemeClr val="dk1"/>
                </a:solidFill>
                <a:latin typeface="Open Sans"/>
                <a:ea typeface="Open Sans"/>
                <a:cs typeface="Open Sans"/>
                <a:sym typeface="Open Sans"/>
              </a:defRPr>
            </a:lvl6pPr>
            <a:lvl7pPr marL="0" marR="0" lvl="6" indent="0" algn="r" rtl="0">
              <a:spcBef>
                <a:spcPts val="0"/>
              </a:spcBef>
              <a:buNone/>
              <a:defRPr sz="600">
                <a:solidFill>
                  <a:schemeClr val="dk1"/>
                </a:solidFill>
                <a:latin typeface="Open Sans"/>
                <a:ea typeface="Open Sans"/>
                <a:cs typeface="Open Sans"/>
                <a:sym typeface="Open Sans"/>
              </a:defRPr>
            </a:lvl7pPr>
            <a:lvl8pPr marL="0" marR="0" lvl="7" indent="0" algn="r" rtl="0">
              <a:spcBef>
                <a:spcPts val="0"/>
              </a:spcBef>
              <a:buNone/>
              <a:defRPr sz="600">
                <a:solidFill>
                  <a:schemeClr val="dk1"/>
                </a:solidFill>
                <a:latin typeface="Open Sans"/>
                <a:ea typeface="Open Sans"/>
                <a:cs typeface="Open Sans"/>
                <a:sym typeface="Open Sans"/>
              </a:defRPr>
            </a:lvl8pPr>
            <a:lvl9pPr marL="0" marR="0" lvl="8" indent="0" algn="r" rtl="0">
              <a:spcBef>
                <a:spcPts val="0"/>
              </a:spcBef>
              <a:buNone/>
              <a:defRPr sz="600">
                <a:solidFill>
                  <a:schemeClr val="dk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txBox="1">
            <a:spLocks noGrp="1"/>
          </p:cNvSpPr>
          <p:nvPr>
            <p:ph type="subTitle" idx="4"/>
          </p:nvPr>
        </p:nvSpPr>
        <p:spPr>
          <a:xfrm>
            <a:off x="388856" y="4848131"/>
            <a:ext cx="5726700" cy="189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500"/>
              </a:spcBef>
              <a:spcAft>
                <a:spcPts val="0"/>
              </a:spcAft>
              <a:buClr>
                <a:srgbClr val="646363"/>
              </a:buClr>
              <a:buSzPts val="600"/>
              <a:buFont typeface="Open Sans"/>
              <a:buNone/>
              <a:defRPr sz="600" i="0" u="none" strike="noStrike" cap="none">
                <a:solidFill>
                  <a:srgbClr val="646363"/>
                </a:solidFill>
              </a:defRPr>
            </a:lvl1pPr>
            <a:lvl2pPr marL="342900" marR="0" lvl="1" indent="0" algn="ctr" rtl="0">
              <a:lnSpc>
                <a:spcPct val="100000"/>
              </a:lnSpc>
              <a:spcBef>
                <a:spcPts val="500"/>
              </a:spcBef>
              <a:spcAft>
                <a:spcPts val="0"/>
              </a:spcAft>
              <a:buClr>
                <a:srgbClr val="000000"/>
              </a:buClr>
              <a:buSzPts val="600"/>
              <a:buFont typeface="Arial"/>
              <a:buNone/>
              <a:defRPr sz="600" b="0" i="0" u="none" strike="noStrike" cap="none">
                <a:solidFill>
                  <a:srgbClr val="000000"/>
                </a:solidFill>
                <a:latin typeface="Open Sans"/>
                <a:ea typeface="Open Sans"/>
                <a:cs typeface="Open Sans"/>
                <a:sym typeface="Open Sans"/>
              </a:defRPr>
            </a:lvl2pPr>
            <a:lvl3pPr marL="685800" marR="0" lvl="2" indent="0" algn="ctr" rtl="0">
              <a:lnSpc>
                <a:spcPct val="100000"/>
              </a:lnSpc>
              <a:spcBef>
                <a:spcPts val="500"/>
              </a:spcBef>
              <a:spcAft>
                <a:spcPts val="0"/>
              </a:spcAft>
              <a:buClr>
                <a:srgbClr val="000000"/>
              </a:buClr>
              <a:buSzPts val="600"/>
              <a:buFont typeface="Arial"/>
              <a:buNone/>
              <a:defRPr sz="600" b="0" i="0" u="none" strike="noStrike" cap="none">
                <a:solidFill>
                  <a:srgbClr val="000000"/>
                </a:solidFill>
                <a:latin typeface="Open Sans"/>
                <a:ea typeface="Open Sans"/>
                <a:cs typeface="Open Sans"/>
                <a:sym typeface="Open Sans"/>
              </a:defRPr>
            </a:lvl3pPr>
            <a:lvl4pPr marL="1028700" marR="0" lvl="3" indent="0" algn="ctr" rtl="0">
              <a:lnSpc>
                <a:spcPct val="100000"/>
              </a:lnSpc>
              <a:spcBef>
                <a:spcPts val="40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371600" marR="0" lvl="4" indent="0" algn="ctr" rtl="0">
              <a:lnSpc>
                <a:spcPct val="100000"/>
              </a:lnSpc>
              <a:spcBef>
                <a:spcPts val="600"/>
              </a:spcBef>
              <a:spcAft>
                <a:spcPts val="0"/>
              </a:spcAft>
              <a:buClr>
                <a:srgbClr val="000000"/>
              </a:buClr>
              <a:buSzPts val="600"/>
              <a:buFont typeface="Zilla Slab"/>
              <a:buNone/>
              <a:defRPr sz="600" b="0" i="0" u="none" strike="noStrike" cap="none">
                <a:solidFill>
                  <a:srgbClr val="000000"/>
                </a:solidFill>
                <a:latin typeface="Open Sans"/>
                <a:ea typeface="Open Sans"/>
                <a:cs typeface="Open Sans"/>
                <a:sym typeface="Open Sans"/>
              </a:defRPr>
            </a:lvl5pPr>
            <a:lvl6pPr marL="1714500" marR="0" lvl="5" indent="0" algn="ctr" rtl="0">
              <a:lnSpc>
                <a:spcPct val="100000"/>
              </a:lnSpc>
              <a:spcBef>
                <a:spcPts val="20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2057400" marR="0" lvl="6" indent="0" algn="ctr" rtl="0">
              <a:lnSpc>
                <a:spcPct val="100000"/>
              </a:lnSpc>
              <a:spcBef>
                <a:spcPts val="20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2400300" marR="0" lvl="7" indent="0" algn="ctr" rtl="0">
              <a:lnSpc>
                <a:spcPct val="100000"/>
              </a:lnSpc>
              <a:spcBef>
                <a:spcPts val="20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2743200" marR="0" lvl="8" indent="0" algn="ctr" rtl="0">
              <a:lnSpc>
                <a:spcPct val="100000"/>
              </a:lnSpc>
              <a:spcBef>
                <a:spcPts val="200"/>
              </a:spcBef>
              <a:spcAft>
                <a:spcPts val="200"/>
              </a:spcAft>
              <a:buClr>
                <a:srgbClr val="000000"/>
              </a:buClr>
              <a:buSzPts val="600"/>
              <a:buFont typeface="Open Sans"/>
              <a:buNone/>
              <a:defRPr sz="600" b="0" i="0" u="none" strike="noStrike" cap="none">
                <a:solidFill>
                  <a:srgbClr val="000000"/>
                </a:solidFill>
                <a:latin typeface="Open Sans Light"/>
                <a:ea typeface="Open Sans Light"/>
                <a:cs typeface="Open Sans Light"/>
                <a:sym typeface="Open Sans Light"/>
              </a:defRPr>
            </a:lvl9pPr>
          </a:lstStyle>
          <a:p>
            <a:endParaRPr/>
          </a:p>
        </p:txBody>
      </p:sp>
      <p:sp>
        <p:nvSpPr>
          <p:cNvPr id="57" name="Google Shape;57;p13"/>
          <p:cNvSpPr txBox="1">
            <a:spLocks noGrp="1"/>
          </p:cNvSpPr>
          <p:nvPr>
            <p:ph type="subTitle" idx="5"/>
          </p:nvPr>
        </p:nvSpPr>
        <p:spPr>
          <a:xfrm>
            <a:off x="4586906" y="1179244"/>
            <a:ext cx="4003500" cy="446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500"/>
              </a:spcBef>
              <a:spcAft>
                <a:spcPts val="0"/>
              </a:spcAft>
              <a:buClr>
                <a:srgbClr val="000000"/>
              </a:buClr>
              <a:buSzPts val="2100"/>
              <a:buNone/>
              <a:defRPr sz="2100" i="0" u="none" strike="noStrike" cap="none">
                <a:solidFill>
                  <a:srgbClr val="000000"/>
                </a:solidFill>
                <a:latin typeface="Zilla Slab"/>
                <a:ea typeface="Zilla Slab"/>
                <a:cs typeface="Zilla Slab"/>
                <a:sym typeface="Zilla Slab"/>
              </a:defRPr>
            </a:lvl1pPr>
            <a:lvl2pPr marL="342900" marR="0" lvl="1" indent="0" algn="ctr" rtl="0">
              <a:lnSpc>
                <a:spcPct val="100000"/>
              </a:lnSpc>
              <a:spcBef>
                <a:spcPts val="500"/>
              </a:spcBef>
              <a:spcAft>
                <a:spcPts val="0"/>
              </a:spcAft>
              <a:buClr>
                <a:srgbClr val="000000"/>
              </a:buClr>
              <a:buSzPts val="1400"/>
              <a:buFont typeface="Arial"/>
              <a:buNone/>
              <a:defRPr b="0" i="0" u="none" strike="noStrike" cap="none">
                <a:solidFill>
                  <a:srgbClr val="000000"/>
                </a:solidFill>
                <a:latin typeface="Open Sans"/>
                <a:ea typeface="Open Sans"/>
                <a:cs typeface="Open Sans"/>
                <a:sym typeface="Open Sans"/>
              </a:defRPr>
            </a:lvl2pPr>
            <a:lvl3pPr marL="685800" marR="0" lvl="2" indent="0" algn="ctr"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L="1028700" marR="0" lvl="3" indent="0" algn="ctr" rtl="0">
              <a:lnSpc>
                <a:spcPct val="100000"/>
              </a:lnSpc>
              <a:spcBef>
                <a:spcPts val="4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4pPr>
            <a:lvl5pPr marL="1371600" marR="0" lvl="4" indent="0" algn="ctr" rtl="0">
              <a:lnSpc>
                <a:spcPct val="100000"/>
              </a:lnSpc>
              <a:spcBef>
                <a:spcPts val="600"/>
              </a:spcBef>
              <a:spcAft>
                <a:spcPts val="0"/>
              </a:spcAft>
              <a:buClr>
                <a:srgbClr val="000000"/>
              </a:buClr>
              <a:buSzPts val="1400"/>
              <a:buFont typeface="Zilla Slab"/>
              <a:buNone/>
              <a:defRPr sz="1400" b="0" i="0" u="none" strike="noStrike" cap="none">
                <a:solidFill>
                  <a:srgbClr val="000000"/>
                </a:solidFill>
                <a:latin typeface="Open Sans"/>
                <a:ea typeface="Open Sans"/>
                <a:cs typeface="Open Sans"/>
                <a:sym typeface="Open Sans"/>
              </a:defRPr>
            </a:lvl5pPr>
            <a:lvl6pPr marL="1714500" marR="0" lvl="5"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6pPr>
            <a:lvl7pPr marL="2057400" marR="0" lvl="6"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7pPr>
            <a:lvl8pPr marL="2400300" marR="0" lvl="7" indent="0" algn="ctr" rtl="0">
              <a:lnSpc>
                <a:spcPct val="100000"/>
              </a:lnSpc>
              <a:spcBef>
                <a:spcPts val="2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8pPr>
            <a:lvl9pPr marL="2743200" marR="0" lvl="8" indent="0" algn="ctr" rtl="0">
              <a:lnSpc>
                <a:spcPct val="100000"/>
              </a:lnSpc>
              <a:spcBef>
                <a:spcPts val="200"/>
              </a:spcBef>
              <a:spcAft>
                <a:spcPts val="200"/>
              </a:spcAft>
              <a:buClr>
                <a:srgbClr val="000000"/>
              </a:buClr>
              <a:buSzPts val="1400"/>
              <a:buFont typeface="Open Sans"/>
              <a:buNone/>
              <a:defRPr sz="1400" b="0" i="0" u="none" strike="noStrike" cap="none">
                <a:solidFill>
                  <a:srgbClr val="000000"/>
                </a:solidFill>
                <a:latin typeface="Open Sans Light"/>
                <a:ea typeface="Open Sans Light"/>
                <a:cs typeface="Open Sans Light"/>
                <a:sym typeface="Open Sans Light"/>
              </a:defRPr>
            </a:lvl9pPr>
          </a:lstStyle>
          <a:p>
            <a:endParaRPr/>
          </a:p>
        </p:txBody>
      </p:sp>
      <p:sp>
        <p:nvSpPr>
          <p:cNvPr id="58" name="Google Shape;58;p13"/>
          <p:cNvSpPr txBox="1">
            <a:spLocks noGrp="1"/>
          </p:cNvSpPr>
          <p:nvPr>
            <p:ph type="body" idx="6"/>
          </p:nvPr>
        </p:nvSpPr>
        <p:spPr>
          <a:xfrm>
            <a:off x="4586906" y="1548863"/>
            <a:ext cx="4003500" cy="2786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00"/>
              </a:spcBef>
              <a:spcAft>
                <a:spcPts val="0"/>
              </a:spcAft>
              <a:buClr>
                <a:schemeClr val="dk1"/>
              </a:buClr>
              <a:buSzPts val="1800"/>
              <a:buFont typeface="Zilla Slab"/>
              <a:buNone/>
              <a:defRPr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500"/>
              </a:spcBef>
              <a:spcAft>
                <a:spcPts val="0"/>
              </a:spcAft>
              <a:buClr>
                <a:schemeClr val="dk1"/>
              </a:buClr>
              <a:buSzPts val="1200"/>
              <a:buFont typeface="Arial"/>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3pPr>
            <a:lvl4pPr marL="1828800" marR="0" lvl="3" indent="-298450" algn="l" rtl="0">
              <a:lnSpc>
                <a:spcPct val="100000"/>
              </a:lnSpc>
              <a:spcBef>
                <a:spcPts val="400"/>
              </a:spcBef>
              <a:spcAft>
                <a:spcPts val="0"/>
              </a:spcAft>
              <a:buClr>
                <a:schemeClr val="dk1"/>
              </a:buClr>
              <a:buSzPts val="1100"/>
              <a:buFont typeface="Open Sans"/>
              <a:buChar char="​"/>
              <a:defRPr sz="11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600"/>
              </a:spcBef>
              <a:spcAft>
                <a:spcPts val="0"/>
              </a:spcAft>
              <a:buClr>
                <a:schemeClr val="dk1"/>
              </a:buClr>
              <a:buSzPts val="1200"/>
              <a:buFont typeface="Zilla Slab"/>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200"/>
              </a:spcBef>
              <a:spcAft>
                <a:spcPts val="0"/>
              </a:spcAft>
              <a:buClr>
                <a:schemeClr val="dk2"/>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2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2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200"/>
              </a:spcBef>
              <a:spcAft>
                <a:spcPts val="200"/>
              </a:spcAft>
              <a:buClr>
                <a:schemeClr val="dk1"/>
              </a:buClr>
              <a:buSzPts val="1200"/>
              <a:buChar char="​"/>
              <a:defRPr sz="1200" i="0" u="none" strike="noStrike" cap="none">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42755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4.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rstats.wt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andrewheiss/status/1359583543509348356"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nature.com/articles/s41559-017-016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Open_science#cite_note-2" TargetMode="External"/><Relationship Id="rId13" Type="http://schemas.openxmlformats.org/officeDocument/2006/relationships/hyperlink" Target="https://en.wikipedia.org/wiki/Scientific_knowledge" TargetMode="External"/><Relationship Id="rId3" Type="http://schemas.openxmlformats.org/officeDocument/2006/relationships/hyperlink" Target="https://en.wikipedia.org/wiki/Dissemination" TargetMode="External"/><Relationship Id="rId7" Type="http://schemas.openxmlformats.org/officeDocument/2006/relationships/hyperlink" Target="https://en.wikipedia.org/wiki/Collaborative_network" TargetMode="External"/><Relationship Id="rId12" Type="http://schemas.openxmlformats.org/officeDocument/2006/relationships/hyperlink" Target="https://en.wikipedia.org/wiki/Open_science#cite_note-10.1016/j.joi.2021.101223-3"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en.wikipedia.org/wiki/Knowledge_sharing" TargetMode="External"/><Relationship Id="rId11" Type="http://schemas.openxmlformats.org/officeDocument/2006/relationships/hyperlink" Target="https://en.wikipedia.org/wiki/Open-notebook_science" TargetMode="External"/><Relationship Id="rId5" Type="http://schemas.openxmlformats.org/officeDocument/2006/relationships/hyperlink" Target="https://en.wikipedia.org/wiki/Open_science#cite_note-1" TargetMode="External"/><Relationship Id="rId10" Type="http://schemas.openxmlformats.org/officeDocument/2006/relationships/hyperlink" Target="https://en.wikipedia.org/wiki/Open_access" TargetMode="External"/><Relationship Id="rId4" Type="http://schemas.openxmlformats.org/officeDocument/2006/relationships/hyperlink" Target="https://en.wikipedia.org/wiki/Free_access" TargetMode="External"/><Relationship Id="rId9" Type="http://schemas.openxmlformats.org/officeDocument/2006/relationships/hyperlink" Target="https://en.wikipedia.org/wiki/Open_research" TargetMode="External"/><Relationship Id="rId14" Type="http://schemas.openxmlformats.org/officeDocument/2006/relationships/hyperlink" Target="https://en.wikipedia.org/wiki/Open_scie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solidFill>
                  <a:srgbClr val="1C4587"/>
                </a:solidFill>
                <a:latin typeface="Georgia"/>
                <a:ea typeface="Georgia"/>
                <a:cs typeface="Georgia"/>
                <a:sym typeface="Georgia"/>
              </a:rPr>
              <a:t>An Intro to</a:t>
            </a:r>
            <a:br>
              <a:rPr lang="en" dirty="0">
                <a:solidFill>
                  <a:srgbClr val="1C4587"/>
                </a:solidFill>
                <a:latin typeface="Georgia"/>
                <a:ea typeface="Georgia"/>
                <a:cs typeface="Georgia"/>
                <a:sym typeface="Georgia"/>
              </a:rPr>
            </a:br>
            <a:r>
              <a:rPr lang="en" dirty="0">
                <a:solidFill>
                  <a:srgbClr val="1C4587"/>
                </a:solidFill>
                <a:latin typeface="Georgia"/>
                <a:ea typeface="Georgia"/>
                <a:cs typeface="Georgia"/>
                <a:sym typeface="Georgia"/>
              </a:rPr>
              <a:t>Open Science</a:t>
            </a:r>
            <a:endParaRPr dirty="0">
              <a:solidFill>
                <a:srgbClr val="1C4587"/>
              </a:solidFill>
              <a:latin typeface="Georgia"/>
              <a:ea typeface="Georgia"/>
              <a:cs typeface="Georgia"/>
              <a:sym typeface="Georgia"/>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dirty="0">
                <a:solidFill>
                  <a:srgbClr val="990000"/>
                </a:solidFill>
                <a:latin typeface="Georgia"/>
                <a:ea typeface="Georgia"/>
                <a:cs typeface="Georgia"/>
                <a:sym typeface="Georgia"/>
              </a:rPr>
              <a:t>AIR R4R - Fall 22</a:t>
            </a:r>
            <a:br>
              <a:rPr lang="en" dirty="0">
                <a:solidFill>
                  <a:srgbClr val="990000"/>
                </a:solidFill>
                <a:latin typeface="Georgia"/>
                <a:ea typeface="Georgia"/>
                <a:cs typeface="Georgia"/>
                <a:sym typeface="Georgia"/>
              </a:rPr>
            </a:br>
            <a:r>
              <a:rPr lang="en" sz="1732" i="1" dirty="0">
                <a:solidFill>
                  <a:srgbClr val="990000"/>
                </a:solidFill>
                <a:latin typeface="Georgia"/>
                <a:ea typeface="Georgia"/>
                <a:cs typeface="Georgia"/>
                <a:sym typeface="Georgia"/>
              </a:rPr>
              <a:t>(Based on slides by a number of other presenters)</a:t>
            </a:r>
            <a:endParaRPr sz="1732" i="1" dirty="0">
              <a:solidFill>
                <a:srgbClr val="990000"/>
              </a:solidFill>
              <a:latin typeface="Georgia"/>
              <a:ea typeface="Georgia"/>
              <a:cs typeface="Georgia"/>
              <a:sym typeface="Georgia"/>
            </a:endParaRPr>
          </a:p>
        </p:txBody>
      </p:sp>
      <p:pic>
        <p:nvPicPr>
          <p:cNvPr id="56" name="Google Shape;56;p13"/>
          <p:cNvPicPr preferRelativeResize="0"/>
          <p:nvPr/>
        </p:nvPicPr>
        <p:blipFill>
          <a:blip r:embed="rId3">
            <a:alphaModFix/>
          </a:blip>
          <a:stretch>
            <a:fillRect/>
          </a:stretch>
        </p:blipFill>
        <p:spPr>
          <a:xfrm>
            <a:off x="235325" y="3891125"/>
            <a:ext cx="2614600" cy="703350"/>
          </a:xfrm>
          <a:prstGeom prst="rect">
            <a:avLst/>
          </a:prstGeom>
          <a:noFill/>
          <a:ln>
            <a:noFill/>
          </a:ln>
        </p:spPr>
      </p:pic>
      <p:pic>
        <p:nvPicPr>
          <p:cNvPr id="57" name="Google Shape;57;p13"/>
          <p:cNvPicPr preferRelativeResize="0"/>
          <p:nvPr/>
        </p:nvPicPr>
        <p:blipFill>
          <a:blip r:embed="rId4">
            <a:alphaModFix/>
          </a:blip>
          <a:stretch>
            <a:fillRect/>
          </a:stretch>
        </p:blipFill>
        <p:spPr>
          <a:xfrm>
            <a:off x="3072688" y="3891113"/>
            <a:ext cx="2489275" cy="548675"/>
          </a:xfrm>
          <a:prstGeom prst="rect">
            <a:avLst/>
          </a:prstGeom>
          <a:noFill/>
          <a:ln>
            <a:noFill/>
          </a:ln>
        </p:spPr>
      </p:pic>
      <p:pic>
        <p:nvPicPr>
          <p:cNvPr id="58" name="Google Shape;58;p13"/>
          <p:cNvPicPr preferRelativeResize="0"/>
          <p:nvPr/>
        </p:nvPicPr>
        <p:blipFill>
          <a:blip r:embed="rId5">
            <a:alphaModFix/>
          </a:blip>
          <a:stretch>
            <a:fillRect/>
          </a:stretch>
        </p:blipFill>
        <p:spPr>
          <a:xfrm>
            <a:off x="5784725" y="3891125"/>
            <a:ext cx="3204399" cy="54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p:nvPr/>
        </p:nvSpPr>
        <p:spPr>
          <a:xfrm rot="10800000" flipH="1">
            <a:off x="-125150" y="976125"/>
            <a:ext cx="3736800" cy="2097000"/>
          </a:xfrm>
          <a:prstGeom prst="parallelogram">
            <a:avLst>
              <a:gd name="adj" fmla="val 66220"/>
            </a:avLst>
          </a:prstGeom>
          <a:solidFill>
            <a:srgbClr val="FCE5CD"/>
          </a:solidFill>
          <a:ln w="38100" cap="flat" cmpd="sng">
            <a:solidFill>
              <a:srgbClr val="FF9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rot="10800000" flipH="1">
            <a:off x="1285875" y="3098000"/>
            <a:ext cx="2963100" cy="988800"/>
          </a:xfrm>
          <a:prstGeom prst="parallelogram">
            <a:avLst>
              <a:gd name="adj" fmla="val 62110"/>
            </a:avLst>
          </a:prstGeom>
          <a:solidFill>
            <a:srgbClr val="C9DAF8"/>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rot="10800000" flipH="1">
            <a:off x="1948250" y="4111775"/>
            <a:ext cx="2982900" cy="953400"/>
          </a:xfrm>
          <a:prstGeom prst="parallelogram">
            <a:avLst>
              <a:gd name="adj" fmla="val 68916"/>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96" name="Google Shape;96;p18"/>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97" name="Google Shape;97;p18"/>
          <p:cNvSpPr txBox="1">
            <a:spLocks noGrp="1"/>
          </p:cNvSpPr>
          <p:nvPr>
            <p:ph type="title" idx="4294967295"/>
          </p:nvPr>
        </p:nvSpPr>
        <p:spPr>
          <a:xfrm>
            <a:off x="3236850" y="1542925"/>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9100"/>
                </a:solidFill>
                <a:latin typeface="PT Sans"/>
                <a:ea typeface="PT Sans"/>
                <a:cs typeface="PT Sans"/>
                <a:sym typeface="PT Sans"/>
              </a:rPr>
              <a:t>Planning</a:t>
            </a:r>
            <a:endParaRPr sz="2400" b="1">
              <a:solidFill>
                <a:srgbClr val="FF9100"/>
              </a:solidFill>
              <a:latin typeface="PT Sans"/>
              <a:ea typeface="PT Sans"/>
              <a:cs typeface="PT Sans"/>
              <a:sym typeface="PT Sans"/>
            </a:endParaRPr>
          </a:p>
          <a:p>
            <a:pPr marL="457200" lvl="0" indent="0" algn="l" rtl="0">
              <a:spcBef>
                <a:spcPts val="0"/>
              </a:spcBef>
              <a:spcAft>
                <a:spcPts val="0"/>
              </a:spcAft>
              <a:buNone/>
            </a:pPr>
            <a:endParaRPr sz="2400" b="1">
              <a:latin typeface="PT Sans"/>
              <a:ea typeface="PT Sans"/>
              <a:cs typeface="PT Sans"/>
              <a:sym typeface="PT Sans"/>
            </a:endParaRPr>
          </a:p>
          <a:p>
            <a:pPr marL="0" lvl="0" indent="0" algn="l" rtl="0">
              <a:spcBef>
                <a:spcPts val="0"/>
              </a:spcBef>
              <a:spcAft>
                <a:spcPts val="0"/>
              </a:spcAft>
              <a:buNone/>
            </a:pPr>
            <a:endParaRPr sz="2400" b="1">
              <a:latin typeface="PT Sans"/>
              <a:ea typeface="PT Sans"/>
              <a:cs typeface="PT Sans"/>
              <a:sym typeface="PT Sans"/>
            </a:endParaRPr>
          </a:p>
        </p:txBody>
      </p:sp>
      <p:sp>
        <p:nvSpPr>
          <p:cNvPr id="98" name="Google Shape;98;p18"/>
          <p:cNvSpPr txBox="1">
            <a:spLocks noGrp="1"/>
          </p:cNvSpPr>
          <p:nvPr>
            <p:ph type="title" idx="4294967295"/>
          </p:nvPr>
        </p:nvSpPr>
        <p:spPr>
          <a:xfrm>
            <a:off x="4065025" y="3210775"/>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latin typeface="PT Sans"/>
                <a:ea typeface="PT Sans"/>
                <a:cs typeface="PT Sans"/>
                <a:sym typeface="PT Sans"/>
              </a:rPr>
              <a:t>Doing the work</a:t>
            </a:r>
            <a:endParaRPr sz="2400" b="1">
              <a:solidFill>
                <a:srgbClr val="1155CC"/>
              </a:solidFill>
              <a:latin typeface="PT Sans"/>
              <a:ea typeface="PT Sans"/>
              <a:cs typeface="PT Sans"/>
              <a:sym typeface="PT Sans"/>
            </a:endParaRPr>
          </a:p>
          <a:p>
            <a:pPr marL="457200" lvl="0" indent="0" algn="l" rtl="0">
              <a:spcBef>
                <a:spcPts val="0"/>
              </a:spcBef>
              <a:spcAft>
                <a:spcPts val="0"/>
              </a:spcAft>
              <a:buNone/>
            </a:pPr>
            <a:endParaRPr sz="2400" b="1">
              <a:solidFill>
                <a:srgbClr val="1155CC"/>
              </a:solidFill>
              <a:latin typeface="PT Sans"/>
              <a:ea typeface="PT Sans"/>
              <a:cs typeface="PT Sans"/>
              <a:sym typeface="PT Sans"/>
            </a:endParaRPr>
          </a:p>
          <a:p>
            <a:pPr marL="0" lvl="0" indent="0" algn="l" rtl="0">
              <a:spcBef>
                <a:spcPts val="0"/>
              </a:spcBef>
              <a:spcAft>
                <a:spcPts val="0"/>
              </a:spcAft>
              <a:buNone/>
            </a:pPr>
            <a:endParaRPr sz="2400" b="1">
              <a:solidFill>
                <a:srgbClr val="1155CC"/>
              </a:solidFill>
              <a:latin typeface="PT Sans"/>
              <a:ea typeface="PT Sans"/>
              <a:cs typeface="PT Sans"/>
              <a:sym typeface="PT Sans"/>
            </a:endParaRPr>
          </a:p>
        </p:txBody>
      </p:sp>
      <p:sp>
        <p:nvSpPr>
          <p:cNvPr id="99" name="Google Shape;99;p18"/>
          <p:cNvSpPr txBox="1">
            <a:spLocks noGrp="1"/>
          </p:cNvSpPr>
          <p:nvPr>
            <p:ph type="title" idx="4294967295"/>
          </p:nvPr>
        </p:nvSpPr>
        <p:spPr>
          <a:xfrm>
            <a:off x="4630450" y="4200475"/>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FF"/>
                </a:solidFill>
                <a:latin typeface="PT Sans"/>
                <a:ea typeface="PT Sans"/>
                <a:cs typeface="PT Sans"/>
                <a:sym typeface="PT Sans"/>
              </a:rPr>
              <a:t>Sharing the results</a:t>
            </a:r>
            <a:endParaRPr sz="2400" b="1">
              <a:solidFill>
                <a:srgbClr val="9900FF"/>
              </a:solidFill>
              <a:latin typeface="PT Sans"/>
              <a:ea typeface="PT Sans"/>
              <a:cs typeface="PT Sans"/>
              <a:sym typeface="PT Sans"/>
            </a:endParaRPr>
          </a:p>
          <a:p>
            <a:pPr marL="457200" lvl="0" indent="0" algn="l" rtl="0">
              <a:spcBef>
                <a:spcPts val="0"/>
              </a:spcBef>
              <a:spcAft>
                <a:spcPts val="0"/>
              </a:spcAft>
              <a:buNone/>
            </a:pPr>
            <a:endParaRPr sz="2400" b="1">
              <a:solidFill>
                <a:srgbClr val="9900FF"/>
              </a:solidFill>
              <a:latin typeface="PT Sans"/>
              <a:ea typeface="PT Sans"/>
              <a:cs typeface="PT Sans"/>
              <a:sym typeface="PT Sans"/>
            </a:endParaRPr>
          </a:p>
          <a:p>
            <a:pPr marL="0" lvl="0" indent="0" algn="l" rtl="0">
              <a:spcBef>
                <a:spcPts val="0"/>
              </a:spcBef>
              <a:spcAft>
                <a:spcPts val="0"/>
              </a:spcAft>
              <a:buNone/>
            </a:pPr>
            <a:endParaRPr sz="2400" b="1">
              <a:solidFill>
                <a:srgbClr val="9900FF"/>
              </a:solidFill>
              <a:latin typeface="PT Sans"/>
              <a:ea typeface="PT Sans"/>
              <a:cs typeface="PT Sans"/>
              <a:sym typeface="PT Sans"/>
            </a:endParaRPr>
          </a:p>
        </p:txBody>
      </p:sp>
      <p:sp>
        <p:nvSpPr>
          <p:cNvPr id="100" name="Google Shape;10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E9542459-C4CA-9249-317A-3E2E305FD6D3}"/>
              </a:ext>
            </a:extLst>
          </p:cNvPr>
          <p:cNvSpPr txBox="1"/>
          <p:nvPr/>
        </p:nvSpPr>
        <p:spPr>
          <a:xfrm>
            <a:off x="-31284" y="4921064"/>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3" name="Google Shape;143;p20"/>
          <p:cNvPicPr preferRelativeResize="0"/>
          <p:nvPr/>
        </p:nvPicPr>
        <p:blipFill>
          <a:blip r:embed="rId3">
            <a:alphaModFix/>
          </a:blip>
          <a:stretch>
            <a:fillRect/>
          </a:stretch>
        </p:blipFill>
        <p:spPr>
          <a:xfrm>
            <a:off x="3054913" y="4534363"/>
            <a:ext cx="2489275" cy="548675"/>
          </a:xfrm>
          <a:prstGeom prst="rect">
            <a:avLst/>
          </a:prstGeom>
          <a:noFill/>
          <a:ln>
            <a:noFill/>
          </a:ln>
        </p:spPr>
      </p:pic>
      <p:pic>
        <p:nvPicPr>
          <p:cNvPr id="3" name="Picture 2" descr="Calendar&#10;&#10;Description automatically generated">
            <a:extLst>
              <a:ext uri="{FF2B5EF4-FFF2-40B4-BE49-F238E27FC236}">
                <a16:creationId xmlns:a16="http://schemas.microsoft.com/office/drawing/2014/main" id="{8D1BE1C0-61B1-C684-C8F9-E972FFC81691}"/>
              </a:ext>
            </a:extLst>
          </p:cNvPr>
          <p:cNvPicPr>
            <a:picLocks noChangeAspect="1"/>
          </p:cNvPicPr>
          <p:nvPr/>
        </p:nvPicPr>
        <p:blipFill>
          <a:blip r:embed="rId4"/>
          <a:stretch>
            <a:fillRect/>
          </a:stretch>
        </p:blipFill>
        <p:spPr>
          <a:xfrm>
            <a:off x="1151572" y="0"/>
            <a:ext cx="6840855" cy="5143500"/>
          </a:xfrm>
          <a:prstGeom prst="rect">
            <a:avLst/>
          </a:prstGeom>
        </p:spPr>
      </p:pic>
      <p:sp>
        <p:nvSpPr>
          <p:cNvPr id="4" name="TextBox 3">
            <a:extLst>
              <a:ext uri="{FF2B5EF4-FFF2-40B4-BE49-F238E27FC236}">
                <a16:creationId xmlns:a16="http://schemas.microsoft.com/office/drawing/2014/main" id="{548F19F4-AF71-C5D3-3A7E-1C01E32D8E31}"/>
              </a:ext>
            </a:extLst>
          </p:cNvPr>
          <p:cNvSpPr txBox="1"/>
          <p:nvPr/>
        </p:nvSpPr>
        <p:spPr>
          <a:xfrm>
            <a:off x="7916227" y="4534363"/>
            <a:ext cx="1119980" cy="415498"/>
          </a:xfrm>
          <a:prstGeom prst="rect">
            <a:avLst/>
          </a:prstGeom>
          <a:noFill/>
        </p:spPr>
        <p:txBody>
          <a:bodyPr wrap="square" rtlCol="0">
            <a:spAutoFit/>
          </a:bodyPr>
          <a:lstStyle/>
          <a:p>
            <a:r>
              <a:rPr lang="en-US" sz="700" dirty="0"/>
              <a:t>Matt </a:t>
            </a:r>
            <a:r>
              <a:rPr lang="en-US" sz="700" dirty="0" err="1"/>
              <a:t>Turck</a:t>
            </a:r>
            <a:r>
              <a:rPr lang="en-US" sz="700" dirty="0"/>
              <a:t> (v2012), https://</a:t>
            </a:r>
            <a:r>
              <a:rPr lang="en-US" sz="700" dirty="0" err="1"/>
              <a:t>mattturck.com</a:t>
            </a:r>
            <a:r>
              <a:rPr lang="en-US" sz="700" dirty="0"/>
              <a:t>/data2021/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0" y="324784"/>
            <a:ext cx="9144000" cy="3907631"/>
          </a:xfrm>
          <a:prstGeom prst="rect">
            <a:avLst/>
          </a:prstGeom>
          <a:noFill/>
          <a:ln>
            <a:noFill/>
          </a:ln>
        </p:spPr>
      </p:pic>
      <p:sp>
        <p:nvSpPr>
          <p:cNvPr id="2" name="TextBox 1">
            <a:extLst>
              <a:ext uri="{FF2B5EF4-FFF2-40B4-BE49-F238E27FC236}">
                <a16:creationId xmlns:a16="http://schemas.microsoft.com/office/drawing/2014/main" id="{2A3AC20E-A9FB-0358-7F20-4A20967B5801}"/>
              </a:ext>
            </a:extLst>
          </p:cNvPr>
          <p:cNvSpPr txBox="1"/>
          <p:nvPr/>
        </p:nvSpPr>
        <p:spPr>
          <a:xfrm>
            <a:off x="7450666" y="4664827"/>
            <a:ext cx="1450074" cy="307777"/>
          </a:xfrm>
          <a:prstGeom prst="rect">
            <a:avLst/>
          </a:prstGeom>
          <a:noFill/>
        </p:spPr>
        <p:txBody>
          <a:bodyPr wrap="square" rtlCol="0">
            <a:spAutoFit/>
          </a:bodyPr>
          <a:lstStyle/>
          <a:p>
            <a:r>
              <a:rPr lang="en-US" sz="700" dirty="0"/>
              <a:t>Matt </a:t>
            </a:r>
            <a:r>
              <a:rPr lang="en-US" sz="700" dirty="0" err="1"/>
              <a:t>Turck</a:t>
            </a:r>
            <a:r>
              <a:rPr lang="en-US" sz="700" dirty="0"/>
              <a:t> (v2021), https://</a:t>
            </a:r>
            <a:r>
              <a:rPr lang="en-US" sz="700" dirty="0" err="1"/>
              <a:t>mattturck.com</a:t>
            </a:r>
            <a:r>
              <a:rPr lang="en-US" sz="700" dirty="0"/>
              <a:t>/data2021/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761460" y="64025"/>
            <a:ext cx="7621079" cy="5079476"/>
          </a:xfrm>
          <a:prstGeom prst="rect">
            <a:avLst/>
          </a:prstGeom>
          <a:noFill/>
          <a:ln>
            <a:noFill/>
          </a:ln>
        </p:spPr>
      </p:pic>
      <p:sp>
        <p:nvSpPr>
          <p:cNvPr id="162" name="Google Shape;162;p25"/>
          <p:cNvSpPr txBox="1">
            <a:spLocks noGrp="1"/>
          </p:cNvSpPr>
          <p:nvPr>
            <p:ph type="title" idx="4294967295"/>
          </p:nvPr>
        </p:nvSpPr>
        <p:spPr>
          <a:xfrm>
            <a:off x="159300" y="64025"/>
            <a:ext cx="85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Many pathways for better science for future us</a:t>
            </a:r>
            <a:endParaRPr>
              <a:solidFill>
                <a:srgbClr val="FFFFFF"/>
              </a:solidFill>
              <a:highlight>
                <a:srgbClr val="134F5C"/>
              </a:highlight>
              <a:latin typeface="Zilla Slab"/>
              <a:ea typeface="Zilla Slab"/>
              <a:cs typeface="Zilla Slab"/>
              <a:sym typeface="Zilla Slab"/>
            </a:endParaRPr>
          </a:p>
        </p:txBody>
      </p:sp>
      <p:sp>
        <p:nvSpPr>
          <p:cNvPr id="2" name="TextBox 1">
            <a:extLst>
              <a:ext uri="{FF2B5EF4-FFF2-40B4-BE49-F238E27FC236}">
                <a16:creationId xmlns:a16="http://schemas.microsoft.com/office/drawing/2014/main" id="{F2994D00-9199-2E4F-4417-B7F379E42B8B}"/>
              </a:ext>
            </a:extLst>
          </p:cNvPr>
          <p:cNvSpPr txBox="1"/>
          <p:nvPr/>
        </p:nvSpPr>
        <p:spPr>
          <a:xfrm rot="16200000">
            <a:off x="7450814" y="3819093"/>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4109425" y="2876250"/>
            <a:ext cx="1746200" cy="819758"/>
          </a:xfrm>
          <a:prstGeom prst="rect">
            <a:avLst/>
          </a:prstGeom>
          <a:noFill/>
          <a:ln>
            <a:noFill/>
          </a:ln>
        </p:spPr>
      </p:pic>
      <p:sp>
        <p:nvSpPr>
          <p:cNvPr id="106" name="Google Shape;106;p19"/>
          <p:cNvSpPr/>
          <p:nvPr/>
        </p:nvSpPr>
        <p:spPr>
          <a:xfrm rot="10800000" flipH="1">
            <a:off x="-125150" y="976125"/>
            <a:ext cx="3736800" cy="2097000"/>
          </a:xfrm>
          <a:prstGeom prst="parallelogram">
            <a:avLst>
              <a:gd name="adj" fmla="val 66220"/>
            </a:avLst>
          </a:prstGeom>
          <a:solidFill>
            <a:srgbClr val="FCE5CD"/>
          </a:solidFill>
          <a:ln w="38100" cap="flat" cmpd="sng">
            <a:solidFill>
              <a:srgbClr val="FF9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08" name="Google Shape;108;p19"/>
          <p:cNvPicPr preferRelativeResize="0"/>
          <p:nvPr/>
        </p:nvPicPr>
        <p:blipFill>
          <a:blip r:embed="rId4">
            <a:alphaModFix/>
          </a:blip>
          <a:stretch>
            <a:fillRect/>
          </a:stretch>
        </p:blipFill>
        <p:spPr>
          <a:xfrm>
            <a:off x="152400" y="988200"/>
            <a:ext cx="4609550" cy="4229275"/>
          </a:xfrm>
          <a:prstGeom prst="rect">
            <a:avLst/>
          </a:prstGeom>
          <a:noFill/>
          <a:ln>
            <a:noFill/>
          </a:ln>
        </p:spPr>
      </p:pic>
      <p:sp>
        <p:nvSpPr>
          <p:cNvPr id="109" name="Google Shape;109;p19"/>
          <p:cNvSpPr txBox="1">
            <a:spLocks noGrp="1"/>
          </p:cNvSpPr>
          <p:nvPr>
            <p:ph type="title" idx="4294967295"/>
          </p:nvPr>
        </p:nvSpPr>
        <p:spPr>
          <a:xfrm>
            <a:off x="3236850" y="1280125"/>
            <a:ext cx="1407000" cy="5727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9100"/>
                </a:solidFill>
                <a:latin typeface="PT Sans"/>
                <a:ea typeface="PT Sans"/>
                <a:cs typeface="PT Sans"/>
                <a:sym typeface="PT Sans"/>
              </a:rPr>
              <a:t>Planning</a:t>
            </a:r>
            <a:endParaRPr sz="2400" b="1">
              <a:solidFill>
                <a:srgbClr val="FF9100"/>
              </a:solidFill>
              <a:latin typeface="PT Sans"/>
              <a:ea typeface="PT Sans"/>
              <a:cs typeface="PT Sans"/>
              <a:sym typeface="PT Sans"/>
            </a:endParaRPr>
          </a:p>
          <a:p>
            <a:pPr marL="457200" lvl="0" indent="0" algn="l" rtl="0">
              <a:spcBef>
                <a:spcPts val="0"/>
              </a:spcBef>
              <a:spcAft>
                <a:spcPts val="0"/>
              </a:spcAft>
              <a:buNone/>
            </a:pPr>
            <a:endParaRPr sz="2400" b="1">
              <a:latin typeface="PT Sans"/>
              <a:ea typeface="PT Sans"/>
              <a:cs typeface="PT Sans"/>
              <a:sym typeface="PT Sans"/>
            </a:endParaRPr>
          </a:p>
          <a:p>
            <a:pPr marL="0" lvl="0" indent="0" algn="l" rtl="0">
              <a:spcBef>
                <a:spcPts val="0"/>
              </a:spcBef>
              <a:spcAft>
                <a:spcPts val="0"/>
              </a:spcAft>
              <a:buNone/>
            </a:pPr>
            <a:endParaRPr sz="2400" b="1">
              <a:latin typeface="PT Sans"/>
              <a:ea typeface="PT Sans"/>
              <a:cs typeface="PT Sans"/>
              <a:sym typeface="PT Sans"/>
            </a:endParaRPr>
          </a:p>
        </p:txBody>
      </p:sp>
      <p:sp>
        <p:nvSpPr>
          <p:cNvPr id="110" name="Google Shape;110;p19"/>
          <p:cNvSpPr/>
          <p:nvPr/>
        </p:nvSpPr>
        <p:spPr>
          <a:xfrm rot="10800000" flipH="1">
            <a:off x="1303725" y="3073125"/>
            <a:ext cx="3600900" cy="20970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9"/>
          <p:cNvPicPr preferRelativeResize="0"/>
          <p:nvPr/>
        </p:nvPicPr>
        <p:blipFill>
          <a:blip r:embed="rId5">
            <a:alphaModFix/>
          </a:blip>
          <a:stretch>
            <a:fillRect/>
          </a:stretch>
        </p:blipFill>
        <p:spPr>
          <a:xfrm>
            <a:off x="4954308" y="1553848"/>
            <a:ext cx="2551615" cy="941550"/>
          </a:xfrm>
          <a:prstGeom prst="rect">
            <a:avLst/>
          </a:prstGeom>
          <a:noFill/>
          <a:ln>
            <a:noFill/>
          </a:ln>
        </p:spPr>
      </p:pic>
      <p:pic>
        <p:nvPicPr>
          <p:cNvPr id="112" name="Google Shape;112;p19"/>
          <p:cNvPicPr preferRelativeResize="0"/>
          <p:nvPr/>
        </p:nvPicPr>
        <p:blipFill>
          <a:blip r:embed="rId6">
            <a:alphaModFix/>
          </a:blip>
          <a:stretch>
            <a:fillRect/>
          </a:stretch>
        </p:blipFill>
        <p:spPr>
          <a:xfrm>
            <a:off x="6888725" y="1475910"/>
            <a:ext cx="2603900" cy="1229625"/>
          </a:xfrm>
          <a:prstGeom prst="rect">
            <a:avLst/>
          </a:prstGeom>
          <a:noFill/>
          <a:ln>
            <a:noFill/>
          </a:ln>
        </p:spPr>
      </p:pic>
      <p:pic>
        <p:nvPicPr>
          <p:cNvPr id="113" name="Google Shape;113;p19"/>
          <p:cNvPicPr preferRelativeResize="0"/>
          <p:nvPr/>
        </p:nvPicPr>
        <p:blipFill>
          <a:blip r:embed="rId7">
            <a:alphaModFix/>
          </a:blip>
          <a:stretch>
            <a:fillRect/>
          </a:stretch>
        </p:blipFill>
        <p:spPr>
          <a:xfrm>
            <a:off x="3825926" y="1852825"/>
            <a:ext cx="1229626" cy="1229626"/>
          </a:xfrm>
          <a:prstGeom prst="rect">
            <a:avLst/>
          </a:prstGeom>
          <a:noFill/>
          <a:ln>
            <a:noFill/>
          </a:ln>
        </p:spPr>
      </p:pic>
      <p:pic>
        <p:nvPicPr>
          <p:cNvPr id="114" name="Google Shape;114;p19"/>
          <p:cNvPicPr preferRelativeResize="0"/>
          <p:nvPr/>
        </p:nvPicPr>
        <p:blipFill>
          <a:blip r:embed="rId8">
            <a:alphaModFix/>
          </a:blip>
          <a:stretch>
            <a:fillRect/>
          </a:stretch>
        </p:blipFill>
        <p:spPr>
          <a:xfrm>
            <a:off x="5536575" y="1940675"/>
            <a:ext cx="2276000" cy="1707000"/>
          </a:xfrm>
          <a:prstGeom prst="rect">
            <a:avLst/>
          </a:prstGeom>
          <a:noFill/>
          <a:ln>
            <a:noFill/>
          </a:ln>
        </p:spPr>
      </p:pic>
      <p:pic>
        <p:nvPicPr>
          <p:cNvPr id="115" name="Google Shape;115;p19"/>
          <p:cNvPicPr preferRelativeResize="0"/>
          <p:nvPr/>
        </p:nvPicPr>
        <p:blipFill>
          <a:blip r:embed="rId9">
            <a:alphaModFix/>
          </a:blip>
          <a:stretch>
            <a:fillRect/>
          </a:stretch>
        </p:blipFill>
        <p:spPr>
          <a:xfrm>
            <a:off x="7081768" y="3073122"/>
            <a:ext cx="1746200" cy="425996"/>
          </a:xfrm>
          <a:prstGeom prst="rect">
            <a:avLst/>
          </a:prstGeom>
          <a:noFill/>
          <a:ln>
            <a:noFill/>
          </a:ln>
        </p:spPr>
      </p:pic>
      <p:pic>
        <p:nvPicPr>
          <p:cNvPr id="116" name="Google Shape;116;p19"/>
          <p:cNvPicPr preferRelativeResize="0"/>
          <p:nvPr/>
        </p:nvPicPr>
        <p:blipFill rotWithShape="1">
          <a:blip r:embed="rId10">
            <a:alphaModFix/>
          </a:blip>
          <a:srcRect l="24414"/>
          <a:stretch/>
        </p:blipFill>
        <p:spPr>
          <a:xfrm>
            <a:off x="6924401" y="3939200"/>
            <a:ext cx="1450824" cy="1002974"/>
          </a:xfrm>
          <a:prstGeom prst="rect">
            <a:avLst/>
          </a:prstGeom>
          <a:noFill/>
          <a:ln>
            <a:noFill/>
          </a:ln>
        </p:spPr>
      </p:pic>
      <p:pic>
        <p:nvPicPr>
          <p:cNvPr id="117" name="Google Shape;117;p19"/>
          <p:cNvPicPr preferRelativeResize="0"/>
          <p:nvPr/>
        </p:nvPicPr>
        <p:blipFill>
          <a:blip r:embed="rId11">
            <a:alphaModFix/>
          </a:blip>
          <a:stretch>
            <a:fillRect/>
          </a:stretch>
        </p:blipFill>
        <p:spPr>
          <a:xfrm>
            <a:off x="7205750" y="168650"/>
            <a:ext cx="1307250" cy="1307250"/>
          </a:xfrm>
          <a:prstGeom prst="rect">
            <a:avLst/>
          </a:prstGeom>
          <a:noFill/>
          <a:ln>
            <a:noFill/>
          </a:ln>
        </p:spPr>
      </p:pic>
      <p:pic>
        <p:nvPicPr>
          <p:cNvPr id="118" name="Google Shape;118;p19"/>
          <p:cNvPicPr preferRelativeResize="0"/>
          <p:nvPr/>
        </p:nvPicPr>
        <p:blipFill>
          <a:blip r:embed="rId12">
            <a:alphaModFix/>
          </a:blip>
          <a:stretch>
            <a:fillRect/>
          </a:stretch>
        </p:blipFill>
        <p:spPr>
          <a:xfrm>
            <a:off x="4954300" y="3878328"/>
            <a:ext cx="1746200" cy="932821"/>
          </a:xfrm>
          <a:prstGeom prst="rect">
            <a:avLst/>
          </a:prstGeom>
          <a:noFill/>
          <a:ln>
            <a:noFill/>
          </a:ln>
        </p:spPr>
      </p:pic>
      <p:pic>
        <p:nvPicPr>
          <p:cNvPr id="119" name="Google Shape;119;p19"/>
          <p:cNvPicPr preferRelativeResize="0"/>
          <p:nvPr/>
        </p:nvPicPr>
        <p:blipFill>
          <a:blip r:embed="rId13">
            <a:alphaModFix/>
          </a:blip>
          <a:stretch>
            <a:fillRect/>
          </a:stretch>
        </p:blipFill>
        <p:spPr>
          <a:xfrm>
            <a:off x="6034322" y="3221675"/>
            <a:ext cx="525117" cy="426000"/>
          </a:xfrm>
          <a:prstGeom prst="rect">
            <a:avLst/>
          </a:prstGeom>
          <a:noFill/>
          <a:ln>
            <a:noFill/>
          </a:ln>
        </p:spPr>
      </p:pic>
      <p:sp>
        <p:nvSpPr>
          <p:cNvPr id="120" name="Google Shape;12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TextBox 1">
            <a:extLst>
              <a:ext uri="{FF2B5EF4-FFF2-40B4-BE49-F238E27FC236}">
                <a16:creationId xmlns:a16="http://schemas.microsoft.com/office/drawing/2014/main" id="{1C236ECA-B216-A91A-1103-9D60E800205D}"/>
              </a:ext>
            </a:extLst>
          </p:cNvPr>
          <p:cNvSpPr txBox="1"/>
          <p:nvPr/>
        </p:nvSpPr>
        <p:spPr>
          <a:xfrm>
            <a:off x="-31284" y="4951905"/>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p:nvPr/>
        </p:nvSpPr>
        <p:spPr>
          <a:xfrm rot="10800000" flipH="1">
            <a:off x="1285875" y="3098000"/>
            <a:ext cx="2963100" cy="988800"/>
          </a:xfrm>
          <a:prstGeom prst="parallelogram">
            <a:avLst>
              <a:gd name="adj" fmla="val 62110"/>
            </a:avLst>
          </a:prstGeom>
          <a:solidFill>
            <a:srgbClr val="C9DAF8"/>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27" name="Google Shape;127;p20"/>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128" name="Google Shape;128;p20"/>
          <p:cNvSpPr txBox="1">
            <a:spLocks noGrp="1"/>
          </p:cNvSpPr>
          <p:nvPr>
            <p:ph type="title" idx="4294967295"/>
          </p:nvPr>
        </p:nvSpPr>
        <p:spPr>
          <a:xfrm>
            <a:off x="3113398" y="1209750"/>
            <a:ext cx="2205300" cy="5727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latin typeface="PT Sans"/>
                <a:ea typeface="PT Sans"/>
                <a:cs typeface="PT Sans"/>
                <a:sym typeface="PT Sans"/>
              </a:rPr>
              <a:t>Doing the work</a:t>
            </a:r>
            <a:endParaRPr sz="2400" b="1">
              <a:solidFill>
                <a:srgbClr val="1155CC"/>
              </a:solidFill>
              <a:latin typeface="PT Sans"/>
              <a:ea typeface="PT Sans"/>
              <a:cs typeface="PT Sans"/>
              <a:sym typeface="PT Sans"/>
            </a:endParaRPr>
          </a:p>
          <a:p>
            <a:pPr marL="457200" lvl="0" indent="0" algn="l" rtl="0">
              <a:spcBef>
                <a:spcPts val="0"/>
              </a:spcBef>
              <a:spcAft>
                <a:spcPts val="0"/>
              </a:spcAft>
              <a:buNone/>
            </a:pPr>
            <a:endParaRPr sz="2400" b="1">
              <a:solidFill>
                <a:srgbClr val="1155CC"/>
              </a:solidFill>
              <a:latin typeface="PT Sans"/>
              <a:ea typeface="PT Sans"/>
              <a:cs typeface="PT Sans"/>
              <a:sym typeface="PT Sans"/>
            </a:endParaRPr>
          </a:p>
          <a:p>
            <a:pPr marL="0" lvl="0" indent="0" algn="l" rtl="0">
              <a:spcBef>
                <a:spcPts val="0"/>
              </a:spcBef>
              <a:spcAft>
                <a:spcPts val="0"/>
              </a:spcAft>
              <a:buNone/>
            </a:pPr>
            <a:endParaRPr sz="2400" b="1">
              <a:solidFill>
                <a:srgbClr val="1155CC"/>
              </a:solidFill>
              <a:latin typeface="PT Sans"/>
              <a:ea typeface="PT Sans"/>
              <a:cs typeface="PT Sans"/>
              <a:sym typeface="PT Sans"/>
            </a:endParaRPr>
          </a:p>
        </p:txBody>
      </p:sp>
      <p:sp>
        <p:nvSpPr>
          <p:cNvPr id="129" name="Google Shape;129;p20"/>
          <p:cNvSpPr/>
          <p:nvPr/>
        </p:nvSpPr>
        <p:spPr>
          <a:xfrm rot="10800000" flipH="1">
            <a:off x="2023850" y="4092525"/>
            <a:ext cx="2880600" cy="1077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0"/>
          <p:cNvPicPr preferRelativeResize="0"/>
          <p:nvPr/>
        </p:nvPicPr>
        <p:blipFill>
          <a:blip r:embed="rId4">
            <a:alphaModFix/>
          </a:blip>
          <a:stretch>
            <a:fillRect/>
          </a:stretch>
        </p:blipFill>
        <p:spPr>
          <a:xfrm>
            <a:off x="5106708" y="1782448"/>
            <a:ext cx="2551615" cy="941550"/>
          </a:xfrm>
          <a:prstGeom prst="rect">
            <a:avLst/>
          </a:prstGeom>
          <a:noFill/>
          <a:ln>
            <a:noFill/>
          </a:ln>
        </p:spPr>
      </p:pic>
      <p:pic>
        <p:nvPicPr>
          <p:cNvPr id="131" name="Google Shape;131;p20"/>
          <p:cNvPicPr preferRelativeResize="0"/>
          <p:nvPr/>
        </p:nvPicPr>
        <p:blipFill>
          <a:blip r:embed="rId5">
            <a:alphaModFix/>
          </a:blip>
          <a:stretch>
            <a:fillRect/>
          </a:stretch>
        </p:blipFill>
        <p:spPr>
          <a:xfrm>
            <a:off x="7074150" y="1539135"/>
            <a:ext cx="2603900" cy="1229625"/>
          </a:xfrm>
          <a:prstGeom prst="rect">
            <a:avLst/>
          </a:prstGeom>
          <a:noFill/>
          <a:ln>
            <a:noFill/>
          </a:ln>
        </p:spPr>
      </p:pic>
      <p:pic>
        <p:nvPicPr>
          <p:cNvPr id="132" name="Google Shape;132;p20"/>
          <p:cNvPicPr preferRelativeResize="0"/>
          <p:nvPr/>
        </p:nvPicPr>
        <p:blipFill>
          <a:blip r:embed="rId6">
            <a:alphaModFix/>
          </a:blip>
          <a:stretch>
            <a:fillRect/>
          </a:stretch>
        </p:blipFill>
        <p:spPr>
          <a:xfrm>
            <a:off x="3745023" y="1720300"/>
            <a:ext cx="1407025" cy="1407025"/>
          </a:xfrm>
          <a:prstGeom prst="rect">
            <a:avLst/>
          </a:prstGeom>
          <a:noFill/>
          <a:ln>
            <a:noFill/>
          </a:ln>
        </p:spPr>
      </p:pic>
      <p:pic>
        <p:nvPicPr>
          <p:cNvPr id="133" name="Google Shape;133;p20"/>
          <p:cNvPicPr preferRelativeResize="0"/>
          <p:nvPr/>
        </p:nvPicPr>
        <p:blipFill>
          <a:blip r:embed="rId7">
            <a:alphaModFix/>
          </a:blip>
          <a:stretch>
            <a:fillRect/>
          </a:stretch>
        </p:blipFill>
        <p:spPr>
          <a:xfrm>
            <a:off x="6298880" y="3217172"/>
            <a:ext cx="1746200" cy="425996"/>
          </a:xfrm>
          <a:prstGeom prst="rect">
            <a:avLst/>
          </a:prstGeom>
          <a:noFill/>
          <a:ln>
            <a:noFill/>
          </a:ln>
        </p:spPr>
      </p:pic>
      <p:pic>
        <p:nvPicPr>
          <p:cNvPr id="134" name="Google Shape;134;p20"/>
          <p:cNvPicPr preferRelativeResize="0"/>
          <p:nvPr/>
        </p:nvPicPr>
        <p:blipFill>
          <a:blip r:embed="rId8">
            <a:alphaModFix/>
          </a:blip>
          <a:stretch>
            <a:fillRect/>
          </a:stretch>
        </p:blipFill>
        <p:spPr>
          <a:xfrm>
            <a:off x="5027300" y="3655475"/>
            <a:ext cx="1307250" cy="1307250"/>
          </a:xfrm>
          <a:prstGeom prst="rect">
            <a:avLst/>
          </a:prstGeom>
          <a:noFill/>
          <a:ln>
            <a:noFill/>
          </a:ln>
        </p:spPr>
      </p:pic>
      <p:pic>
        <p:nvPicPr>
          <p:cNvPr id="135" name="Google Shape;135;p20"/>
          <p:cNvPicPr preferRelativeResize="0"/>
          <p:nvPr/>
        </p:nvPicPr>
        <p:blipFill>
          <a:blip r:embed="rId9">
            <a:alphaModFix/>
          </a:blip>
          <a:stretch>
            <a:fillRect/>
          </a:stretch>
        </p:blipFill>
        <p:spPr>
          <a:xfrm>
            <a:off x="4344825" y="2835725"/>
            <a:ext cx="1746200" cy="819758"/>
          </a:xfrm>
          <a:prstGeom prst="rect">
            <a:avLst/>
          </a:prstGeom>
          <a:noFill/>
          <a:ln>
            <a:noFill/>
          </a:ln>
        </p:spPr>
      </p:pic>
      <p:sp>
        <p:nvSpPr>
          <p:cNvPr id="136" name="Google Shape;136;p20"/>
          <p:cNvSpPr/>
          <p:nvPr/>
        </p:nvSpPr>
        <p:spPr>
          <a:xfrm rot="10800000" flipH="1">
            <a:off x="0" y="1080425"/>
            <a:ext cx="3499800" cy="1989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38" name="Google Shape;138;p20"/>
          <p:cNvPicPr preferRelativeResize="0"/>
          <p:nvPr/>
        </p:nvPicPr>
        <p:blipFill rotWithShape="1">
          <a:blip r:embed="rId10">
            <a:alphaModFix/>
          </a:blip>
          <a:srcRect l="24414"/>
          <a:stretch/>
        </p:blipFill>
        <p:spPr>
          <a:xfrm>
            <a:off x="6924401" y="3939200"/>
            <a:ext cx="1450824" cy="1002974"/>
          </a:xfrm>
          <a:prstGeom prst="rect">
            <a:avLst/>
          </a:prstGeom>
          <a:noFill/>
          <a:ln>
            <a:noFill/>
          </a:ln>
        </p:spPr>
      </p:pic>
      <p:pic>
        <p:nvPicPr>
          <p:cNvPr id="139" name="Google Shape;139;p20"/>
          <p:cNvPicPr preferRelativeResize="0"/>
          <p:nvPr/>
        </p:nvPicPr>
        <p:blipFill>
          <a:blip r:embed="rId11">
            <a:alphaModFix/>
          </a:blip>
          <a:stretch>
            <a:fillRect/>
          </a:stretch>
        </p:blipFill>
        <p:spPr>
          <a:xfrm>
            <a:off x="5679688" y="2057275"/>
            <a:ext cx="2276000" cy="1707000"/>
          </a:xfrm>
          <a:prstGeom prst="rect">
            <a:avLst/>
          </a:prstGeom>
          <a:noFill/>
          <a:ln>
            <a:noFill/>
          </a:ln>
        </p:spPr>
      </p:pic>
      <p:pic>
        <p:nvPicPr>
          <p:cNvPr id="140" name="Google Shape;140;p20"/>
          <p:cNvPicPr preferRelativeResize="0"/>
          <p:nvPr/>
        </p:nvPicPr>
        <p:blipFill>
          <a:blip r:embed="rId12">
            <a:alphaModFix/>
          </a:blip>
          <a:stretch>
            <a:fillRect/>
          </a:stretch>
        </p:blipFill>
        <p:spPr>
          <a:xfrm>
            <a:off x="8252947" y="3171725"/>
            <a:ext cx="525117" cy="426000"/>
          </a:xfrm>
          <a:prstGeom prst="rect">
            <a:avLst/>
          </a:prstGeom>
          <a:noFill/>
          <a:ln>
            <a:noFill/>
          </a:ln>
        </p:spPr>
      </p:pic>
      <p:sp>
        <p:nvSpPr>
          <p:cNvPr id="2" name="TextBox 1">
            <a:extLst>
              <a:ext uri="{FF2B5EF4-FFF2-40B4-BE49-F238E27FC236}">
                <a16:creationId xmlns:a16="http://schemas.microsoft.com/office/drawing/2014/main" id="{BB79934E-8671-AB2F-D6DD-ABBAF08A8F9C}"/>
              </a:ext>
            </a:extLst>
          </p:cNvPr>
          <p:cNvSpPr txBox="1"/>
          <p:nvPr/>
        </p:nvSpPr>
        <p:spPr>
          <a:xfrm>
            <a:off x="-24838" y="4928056"/>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p:nvPr/>
        </p:nvSpPr>
        <p:spPr>
          <a:xfrm rot="10800000" flipH="1">
            <a:off x="1285875" y="3098000"/>
            <a:ext cx="2963100" cy="988800"/>
          </a:xfrm>
          <a:prstGeom prst="parallelogram">
            <a:avLst>
              <a:gd name="adj" fmla="val 62110"/>
            </a:avLst>
          </a:prstGeom>
          <a:solidFill>
            <a:srgbClr val="C9DAF8"/>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47" name="Google Shape;147;p21"/>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148" name="Google Shape;148;p21"/>
          <p:cNvSpPr txBox="1">
            <a:spLocks noGrp="1"/>
          </p:cNvSpPr>
          <p:nvPr>
            <p:ph type="title" idx="4294967295"/>
          </p:nvPr>
        </p:nvSpPr>
        <p:spPr>
          <a:xfrm>
            <a:off x="3113398" y="1209750"/>
            <a:ext cx="2205300" cy="5727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latin typeface="PT Sans"/>
                <a:ea typeface="PT Sans"/>
                <a:cs typeface="PT Sans"/>
                <a:sym typeface="PT Sans"/>
              </a:rPr>
              <a:t>Doing the work</a:t>
            </a:r>
            <a:endParaRPr sz="2400" b="1">
              <a:solidFill>
                <a:srgbClr val="1155CC"/>
              </a:solidFill>
              <a:latin typeface="PT Sans"/>
              <a:ea typeface="PT Sans"/>
              <a:cs typeface="PT Sans"/>
              <a:sym typeface="PT Sans"/>
            </a:endParaRPr>
          </a:p>
          <a:p>
            <a:pPr marL="457200" lvl="0" indent="0" algn="l" rtl="0">
              <a:spcBef>
                <a:spcPts val="0"/>
              </a:spcBef>
              <a:spcAft>
                <a:spcPts val="0"/>
              </a:spcAft>
              <a:buNone/>
            </a:pPr>
            <a:endParaRPr sz="2400" b="1">
              <a:solidFill>
                <a:srgbClr val="1155CC"/>
              </a:solidFill>
              <a:latin typeface="PT Sans"/>
              <a:ea typeface="PT Sans"/>
              <a:cs typeface="PT Sans"/>
              <a:sym typeface="PT Sans"/>
            </a:endParaRPr>
          </a:p>
          <a:p>
            <a:pPr marL="0" lvl="0" indent="0" algn="l" rtl="0">
              <a:spcBef>
                <a:spcPts val="0"/>
              </a:spcBef>
              <a:spcAft>
                <a:spcPts val="0"/>
              </a:spcAft>
              <a:buNone/>
            </a:pPr>
            <a:endParaRPr sz="2400" b="1">
              <a:solidFill>
                <a:srgbClr val="1155CC"/>
              </a:solidFill>
              <a:latin typeface="PT Sans"/>
              <a:ea typeface="PT Sans"/>
              <a:cs typeface="PT Sans"/>
              <a:sym typeface="PT Sans"/>
            </a:endParaRPr>
          </a:p>
        </p:txBody>
      </p:sp>
      <p:sp>
        <p:nvSpPr>
          <p:cNvPr id="149" name="Google Shape;149;p21"/>
          <p:cNvSpPr/>
          <p:nvPr/>
        </p:nvSpPr>
        <p:spPr>
          <a:xfrm rot="10800000" flipH="1">
            <a:off x="2023850" y="4092525"/>
            <a:ext cx="2880600" cy="1077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1"/>
          <p:cNvPicPr preferRelativeResize="0"/>
          <p:nvPr/>
        </p:nvPicPr>
        <p:blipFill>
          <a:blip r:embed="rId4">
            <a:alphaModFix/>
          </a:blip>
          <a:stretch>
            <a:fillRect/>
          </a:stretch>
        </p:blipFill>
        <p:spPr>
          <a:xfrm>
            <a:off x="5106708" y="1782448"/>
            <a:ext cx="2551615" cy="941550"/>
          </a:xfrm>
          <a:prstGeom prst="rect">
            <a:avLst/>
          </a:prstGeom>
          <a:noFill/>
          <a:ln>
            <a:noFill/>
          </a:ln>
        </p:spPr>
      </p:pic>
      <p:pic>
        <p:nvPicPr>
          <p:cNvPr id="151" name="Google Shape;151;p21"/>
          <p:cNvPicPr preferRelativeResize="0"/>
          <p:nvPr/>
        </p:nvPicPr>
        <p:blipFill>
          <a:blip r:embed="rId5">
            <a:alphaModFix/>
          </a:blip>
          <a:stretch>
            <a:fillRect/>
          </a:stretch>
        </p:blipFill>
        <p:spPr>
          <a:xfrm>
            <a:off x="7074150" y="1539135"/>
            <a:ext cx="2603900" cy="1229625"/>
          </a:xfrm>
          <a:prstGeom prst="rect">
            <a:avLst/>
          </a:prstGeom>
          <a:noFill/>
          <a:ln>
            <a:noFill/>
          </a:ln>
        </p:spPr>
      </p:pic>
      <p:pic>
        <p:nvPicPr>
          <p:cNvPr id="152" name="Google Shape;152;p21"/>
          <p:cNvPicPr preferRelativeResize="0"/>
          <p:nvPr/>
        </p:nvPicPr>
        <p:blipFill>
          <a:blip r:embed="rId6">
            <a:alphaModFix/>
          </a:blip>
          <a:stretch>
            <a:fillRect/>
          </a:stretch>
        </p:blipFill>
        <p:spPr>
          <a:xfrm>
            <a:off x="3745023" y="1720300"/>
            <a:ext cx="1407025" cy="1407025"/>
          </a:xfrm>
          <a:prstGeom prst="rect">
            <a:avLst/>
          </a:prstGeom>
          <a:noFill/>
          <a:ln>
            <a:noFill/>
          </a:ln>
        </p:spPr>
      </p:pic>
      <p:pic>
        <p:nvPicPr>
          <p:cNvPr id="153" name="Google Shape;153;p21"/>
          <p:cNvPicPr preferRelativeResize="0"/>
          <p:nvPr/>
        </p:nvPicPr>
        <p:blipFill>
          <a:blip r:embed="rId7">
            <a:alphaModFix/>
          </a:blip>
          <a:stretch>
            <a:fillRect/>
          </a:stretch>
        </p:blipFill>
        <p:spPr>
          <a:xfrm>
            <a:off x="6298880" y="3217172"/>
            <a:ext cx="1746200" cy="425996"/>
          </a:xfrm>
          <a:prstGeom prst="rect">
            <a:avLst/>
          </a:prstGeom>
          <a:noFill/>
          <a:ln>
            <a:noFill/>
          </a:ln>
        </p:spPr>
      </p:pic>
      <p:pic>
        <p:nvPicPr>
          <p:cNvPr id="154" name="Google Shape;154;p21"/>
          <p:cNvPicPr preferRelativeResize="0"/>
          <p:nvPr/>
        </p:nvPicPr>
        <p:blipFill>
          <a:blip r:embed="rId8">
            <a:alphaModFix/>
          </a:blip>
          <a:stretch>
            <a:fillRect/>
          </a:stretch>
        </p:blipFill>
        <p:spPr>
          <a:xfrm>
            <a:off x="5027300" y="3655475"/>
            <a:ext cx="1307250" cy="1307250"/>
          </a:xfrm>
          <a:prstGeom prst="rect">
            <a:avLst/>
          </a:prstGeom>
          <a:noFill/>
          <a:ln>
            <a:noFill/>
          </a:ln>
        </p:spPr>
      </p:pic>
      <p:pic>
        <p:nvPicPr>
          <p:cNvPr id="155" name="Google Shape;155;p21"/>
          <p:cNvPicPr preferRelativeResize="0"/>
          <p:nvPr/>
        </p:nvPicPr>
        <p:blipFill>
          <a:blip r:embed="rId9">
            <a:alphaModFix/>
          </a:blip>
          <a:stretch>
            <a:fillRect/>
          </a:stretch>
        </p:blipFill>
        <p:spPr>
          <a:xfrm>
            <a:off x="4344825" y="2835725"/>
            <a:ext cx="1746200" cy="819758"/>
          </a:xfrm>
          <a:prstGeom prst="rect">
            <a:avLst/>
          </a:prstGeom>
          <a:noFill/>
          <a:ln>
            <a:noFill/>
          </a:ln>
        </p:spPr>
      </p:pic>
      <p:sp>
        <p:nvSpPr>
          <p:cNvPr id="156" name="Google Shape;156;p21"/>
          <p:cNvSpPr/>
          <p:nvPr/>
        </p:nvSpPr>
        <p:spPr>
          <a:xfrm rot="10800000" flipH="1">
            <a:off x="0" y="1080425"/>
            <a:ext cx="3499800" cy="1989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58" name="Google Shape;158;p21"/>
          <p:cNvPicPr preferRelativeResize="0"/>
          <p:nvPr/>
        </p:nvPicPr>
        <p:blipFill rotWithShape="1">
          <a:blip r:embed="rId10">
            <a:alphaModFix/>
          </a:blip>
          <a:srcRect l="24414"/>
          <a:stretch/>
        </p:blipFill>
        <p:spPr>
          <a:xfrm>
            <a:off x="6924401" y="3939200"/>
            <a:ext cx="1450824" cy="1002974"/>
          </a:xfrm>
          <a:prstGeom prst="rect">
            <a:avLst/>
          </a:prstGeom>
          <a:noFill/>
          <a:ln>
            <a:noFill/>
          </a:ln>
        </p:spPr>
      </p:pic>
      <p:pic>
        <p:nvPicPr>
          <p:cNvPr id="159" name="Google Shape;159;p21"/>
          <p:cNvPicPr preferRelativeResize="0"/>
          <p:nvPr/>
        </p:nvPicPr>
        <p:blipFill>
          <a:blip r:embed="rId11">
            <a:alphaModFix/>
          </a:blip>
          <a:stretch>
            <a:fillRect/>
          </a:stretch>
        </p:blipFill>
        <p:spPr>
          <a:xfrm>
            <a:off x="5679688" y="2057275"/>
            <a:ext cx="2276000" cy="1707000"/>
          </a:xfrm>
          <a:prstGeom prst="rect">
            <a:avLst/>
          </a:prstGeom>
          <a:noFill/>
          <a:ln>
            <a:noFill/>
          </a:ln>
        </p:spPr>
      </p:pic>
      <p:pic>
        <p:nvPicPr>
          <p:cNvPr id="160" name="Google Shape;160;p21"/>
          <p:cNvPicPr preferRelativeResize="0"/>
          <p:nvPr/>
        </p:nvPicPr>
        <p:blipFill>
          <a:blip r:embed="rId12">
            <a:alphaModFix/>
          </a:blip>
          <a:stretch>
            <a:fillRect/>
          </a:stretch>
        </p:blipFill>
        <p:spPr>
          <a:xfrm>
            <a:off x="8252947" y="3171725"/>
            <a:ext cx="525117" cy="426000"/>
          </a:xfrm>
          <a:prstGeom prst="rect">
            <a:avLst/>
          </a:prstGeom>
          <a:noFill/>
          <a:ln>
            <a:noFill/>
          </a:ln>
        </p:spPr>
      </p:pic>
      <p:pic>
        <p:nvPicPr>
          <p:cNvPr id="161" name="Google Shape;161;p21"/>
          <p:cNvPicPr preferRelativeResize="0"/>
          <p:nvPr/>
        </p:nvPicPr>
        <p:blipFill rotWithShape="1">
          <a:blip r:embed="rId13">
            <a:alphaModFix/>
          </a:blip>
          <a:srcRect l="10886" r="17061"/>
          <a:stretch/>
        </p:blipFill>
        <p:spPr>
          <a:xfrm>
            <a:off x="152411" y="3749562"/>
            <a:ext cx="1643938" cy="1307250"/>
          </a:xfrm>
          <a:prstGeom prst="rect">
            <a:avLst/>
          </a:prstGeom>
          <a:noFill/>
          <a:ln>
            <a:noFill/>
          </a:ln>
        </p:spPr>
      </p:pic>
      <p:sp>
        <p:nvSpPr>
          <p:cNvPr id="2" name="TextBox 1">
            <a:extLst>
              <a:ext uri="{FF2B5EF4-FFF2-40B4-BE49-F238E27FC236}">
                <a16:creationId xmlns:a16="http://schemas.microsoft.com/office/drawing/2014/main" id="{F3151336-1388-C452-FEBB-5D14BBE75E94}"/>
              </a:ext>
            </a:extLst>
          </p:cNvPr>
          <p:cNvSpPr txBox="1"/>
          <p:nvPr/>
        </p:nvSpPr>
        <p:spPr>
          <a:xfrm>
            <a:off x="4859183" y="4949090"/>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p:nvPr/>
        </p:nvSpPr>
        <p:spPr>
          <a:xfrm rot="10800000" flipH="1">
            <a:off x="1970600" y="4054000"/>
            <a:ext cx="2982900" cy="1011300"/>
          </a:xfrm>
          <a:prstGeom prst="parallelogram">
            <a:avLst>
              <a:gd name="adj" fmla="val 68916"/>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68" name="Google Shape;168;p22"/>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169" name="Google Shape;169;p22"/>
          <p:cNvSpPr txBox="1">
            <a:spLocks noGrp="1"/>
          </p:cNvSpPr>
          <p:nvPr>
            <p:ph type="title" idx="4294967295"/>
          </p:nvPr>
        </p:nvSpPr>
        <p:spPr>
          <a:xfrm>
            <a:off x="2767225" y="1170350"/>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FF"/>
                </a:solidFill>
                <a:latin typeface="PT Sans"/>
                <a:ea typeface="PT Sans"/>
                <a:cs typeface="PT Sans"/>
                <a:sym typeface="PT Sans"/>
              </a:rPr>
              <a:t>Sharing results</a:t>
            </a:r>
            <a:endParaRPr sz="2400" b="1">
              <a:solidFill>
                <a:srgbClr val="9900FF"/>
              </a:solidFill>
              <a:latin typeface="PT Sans"/>
              <a:ea typeface="PT Sans"/>
              <a:cs typeface="PT Sans"/>
              <a:sym typeface="PT Sans"/>
            </a:endParaRPr>
          </a:p>
          <a:p>
            <a:pPr marL="457200" lvl="0" indent="0" algn="l" rtl="0">
              <a:spcBef>
                <a:spcPts val="0"/>
              </a:spcBef>
              <a:spcAft>
                <a:spcPts val="0"/>
              </a:spcAft>
              <a:buNone/>
            </a:pPr>
            <a:endParaRPr sz="2400" b="1">
              <a:solidFill>
                <a:srgbClr val="9900FF"/>
              </a:solidFill>
              <a:latin typeface="PT Sans"/>
              <a:ea typeface="PT Sans"/>
              <a:cs typeface="PT Sans"/>
              <a:sym typeface="PT Sans"/>
            </a:endParaRPr>
          </a:p>
          <a:p>
            <a:pPr marL="0" lvl="0" indent="0" algn="l" rtl="0">
              <a:spcBef>
                <a:spcPts val="0"/>
              </a:spcBef>
              <a:spcAft>
                <a:spcPts val="0"/>
              </a:spcAft>
              <a:buNone/>
            </a:pPr>
            <a:endParaRPr sz="2400" b="1">
              <a:solidFill>
                <a:srgbClr val="9900FF"/>
              </a:solidFill>
              <a:latin typeface="PT Sans"/>
              <a:ea typeface="PT Sans"/>
              <a:cs typeface="PT Sans"/>
              <a:sym typeface="PT Sans"/>
            </a:endParaRPr>
          </a:p>
        </p:txBody>
      </p:sp>
      <p:sp>
        <p:nvSpPr>
          <p:cNvPr id="170" name="Google Shape;170;p22"/>
          <p:cNvSpPr/>
          <p:nvPr/>
        </p:nvSpPr>
        <p:spPr>
          <a:xfrm rot="10800000" flipH="1">
            <a:off x="-78275" y="1071700"/>
            <a:ext cx="4336500" cy="2982300"/>
          </a:xfrm>
          <a:prstGeom prst="parallelogram">
            <a:avLst>
              <a:gd name="adj" fmla="val 68388"/>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2"/>
          <p:cNvPicPr preferRelativeResize="0"/>
          <p:nvPr/>
        </p:nvPicPr>
        <p:blipFill>
          <a:blip r:embed="rId4">
            <a:alphaModFix/>
          </a:blip>
          <a:stretch>
            <a:fillRect/>
          </a:stretch>
        </p:blipFill>
        <p:spPr>
          <a:xfrm>
            <a:off x="6813700" y="1110522"/>
            <a:ext cx="2603900" cy="1229625"/>
          </a:xfrm>
          <a:prstGeom prst="rect">
            <a:avLst/>
          </a:prstGeom>
          <a:noFill/>
          <a:ln>
            <a:noFill/>
          </a:ln>
        </p:spPr>
      </p:pic>
      <p:pic>
        <p:nvPicPr>
          <p:cNvPr id="172" name="Google Shape;172;p22"/>
          <p:cNvPicPr preferRelativeResize="0"/>
          <p:nvPr/>
        </p:nvPicPr>
        <p:blipFill>
          <a:blip r:embed="rId5">
            <a:alphaModFix/>
          </a:blip>
          <a:stretch>
            <a:fillRect/>
          </a:stretch>
        </p:blipFill>
        <p:spPr>
          <a:xfrm>
            <a:off x="5000460" y="1091563"/>
            <a:ext cx="1407025" cy="1407025"/>
          </a:xfrm>
          <a:prstGeom prst="rect">
            <a:avLst/>
          </a:prstGeom>
          <a:noFill/>
          <a:ln>
            <a:noFill/>
          </a:ln>
        </p:spPr>
      </p:pic>
      <p:pic>
        <p:nvPicPr>
          <p:cNvPr id="173" name="Google Shape;173;p22"/>
          <p:cNvPicPr preferRelativeResize="0"/>
          <p:nvPr/>
        </p:nvPicPr>
        <p:blipFill>
          <a:blip r:embed="rId6">
            <a:alphaModFix/>
          </a:blip>
          <a:stretch>
            <a:fillRect/>
          </a:stretch>
        </p:blipFill>
        <p:spPr>
          <a:xfrm>
            <a:off x="6250775" y="1071700"/>
            <a:ext cx="1307250" cy="1307250"/>
          </a:xfrm>
          <a:prstGeom prst="rect">
            <a:avLst/>
          </a:prstGeom>
          <a:noFill/>
          <a:ln>
            <a:noFill/>
          </a:ln>
        </p:spPr>
      </p:pic>
      <p:sp>
        <p:nvSpPr>
          <p:cNvPr id="174" name="Google Shape;174;p22"/>
          <p:cNvSpPr txBox="1">
            <a:spLocks noGrp="1"/>
          </p:cNvSpPr>
          <p:nvPr>
            <p:ph type="title" idx="4294967295"/>
          </p:nvPr>
        </p:nvSpPr>
        <p:spPr>
          <a:xfrm>
            <a:off x="-1055200" y="3791463"/>
            <a:ext cx="2670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9900FF"/>
                </a:solidFill>
                <a:latin typeface="PT Sans"/>
                <a:ea typeface="PT Sans"/>
                <a:cs typeface="PT Sans"/>
                <a:sym typeface="PT Sans"/>
              </a:rPr>
              <a:t>Publish </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Present</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Report</a:t>
            </a:r>
            <a:endParaRPr sz="2400">
              <a:solidFill>
                <a:srgbClr val="9900FF"/>
              </a:solidFill>
              <a:latin typeface="PT Sans"/>
              <a:ea typeface="PT Sans"/>
              <a:cs typeface="PT Sans"/>
              <a:sym typeface="PT Sans"/>
            </a:endParaRPr>
          </a:p>
          <a:p>
            <a:pPr marL="0" lvl="0" indent="0" algn="r" rtl="0">
              <a:spcBef>
                <a:spcPts val="0"/>
              </a:spcBef>
              <a:spcAft>
                <a:spcPts val="0"/>
              </a:spcAft>
              <a:buNone/>
            </a:pPr>
            <a:endParaRPr sz="2400" b="1">
              <a:solidFill>
                <a:srgbClr val="9900FF"/>
              </a:solidFill>
              <a:latin typeface="PT Sans"/>
              <a:ea typeface="PT Sans"/>
              <a:cs typeface="PT Sans"/>
              <a:sym typeface="PT Sans"/>
            </a:endParaRPr>
          </a:p>
        </p:txBody>
      </p:sp>
      <p:pic>
        <p:nvPicPr>
          <p:cNvPr id="175" name="Google Shape;175;p22"/>
          <p:cNvPicPr preferRelativeResize="0"/>
          <p:nvPr/>
        </p:nvPicPr>
        <p:blipFill rotWithShape="1">
          <a:blip r:embed="rId7">
            <a:alphaModFix/>
          </a:blip>
          <a:srcRect l="19613" r="17565"/>
          <a:stretch/>
        </p:blipFill>
        <p:spPr>
          <a:xfrm>
            <a:off x="3964250" y="1743050"/>
            <a:ext cx="1123325" cy="801875"/>
          </a:xfrm>
          <a:prstGeom prst="rect">
            <a:avLst/>
          </a:prstGeom>
          <a:noFill/>
          <a:ln>
            <a:noFill/>
          </a:ln>
        </p:spPr>
      </p:pic>
      <p:sp>
        <p:nvSpPr>
          <p:cNvPr id="176" name="Google Shape;176;p22"/>
          <p:cNvSpPr txBox="1">
            <a:spLocks noGrp="1"/>
          </p:cNvSpPr>
          <p:nvPr>
            <p:ph type="title" idx="4294967295"/>
          </p:nvPr>
        </p:nvSpPr>
        <p:spPr>
          <a:xfrm>
            <a:off x="2614825" y="1730061"/>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Writing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cxnSp>
        <p:nvCxnSpPr>
          <p:cNvPr id="177" name="Google Shape;177;p22"/>
          <p:cNvCxnSpPr/>
          <p:nvPr/>
        </p:nvCxnSpPr>
        <p:spPr>
          <a:xfrm>
            <a:off x="3790525" y="2649275"/>
            <a:ext cx="4931100" cy="0"/>
          </a:xfrm>
          <a:prstGeom prst="straightConnector1">
            <a:avLst/>
          </a:prstGeom>
          <a:noFill/>
          <a:ln w="28575" cap="flat" cmpd="sng">
            <a:solidFill>
              <a:srgbClr val="674EA7"/>
            </a:solidFill>
            <a:prstDash val="solid"/>
            <a:round/>
            <a:headEnd type="none" w="med" len="med"/>
            <a:tailEnd type="none" w="med" len="med"/>
          </a:ln>
        </p:spPr>
      </p:cxnSp>
      <p:sp>
        <p:nvSpPr>
          <p:cNvPr id="178" name="Google Shape;17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3AC56D3F-B6D1-EAE5-264D-416FD5508347}"/>
              </a:ext>
            </a:extLst>
          </p:cNvPr>
          <p:cNvSpPr txBox="1"/>
          <p:nvPr/>
        </p:nvSpPr>
        <p:spPr>
          <a:xfrm>
            <a:off x="22562" y="4957579"/>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p:cNvPicPr preferRelativeResize="0"/>
          <p:nvPr/>
        </p:nvPicPr>
        <p:blipFill>
          <a:blip r:embed="rId3">
            <a:alphaModFix/>
          </a:blip>
          <a:stretch>
            <a:fillRect/>
          </a:stretch>
        </p:blipFill>
        <p:spPr>
          <a:xfrm>
            <a:off x="6054550" y="2724625"/>
            <a:ext cx="1307250" cy="871500"/>
          </a:xfrm>
          <a:prstGeom prst="rect">
            <a:avLst/>
          </a:prstGeom>
          <a:noFill/>
          <a:ln>
            <a:noFill/>
          </a:ln>
        </p:spPr>
      </p:pic>
      <p:sp>
        <p:nvSpPr>
          <p:cNvPr id="184" name="Google Shape;184;p23"/>
          <p:cNvSpPr/>
          <p:nvPr/>
        </p:nvSpPr>
        <p:spPr>
          <a:xfrm rot="10800000" flipH="1">
            <a:off x="1970600" y="4054000"/>
            <a:ext cx="2982900" cy="1011300"/>
          </a:xfrm>
          <a:prstGeom prst="parallelogram">
            <a:avLst>
              <a:gd name="adj" fmla="val 68916"/>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86" name="Google Shape;186;p23"/>
          <p:cNvPicPr preferRelativeResize="0"/>
          <p:nvPr/>
        </p:nvPicPr>
        <p:blipFill>
          <a:blip r:embed="rId4">
            <a:alphaModFix/>
          </a:blip>
          <a:stretch>
            <a:fillRect/>
          </a:stretch>
        </p:blipFill>
        <p:spPr>
          <a:xfrm>
            <a:off x="152400" y="988200"/>
            <a:ext cx="4609550" cy="4229275"/>
          </a:xfrm>
          <a:prstGeom prst="rect">
            <a:avLst/>
          </a:prstGeom>
          <a:noFill/>
          <a:ln>
            <a:noFill/>
          </a:ln>
        </p:spPr>
      </p:pic>
      <p:sp>
        <p:nvSpPr>
          <p:cNvPr id="187" name="Google Shape;187;p23"/>
          <p:cNvSpPr txBox="1">
            <a:spLocks noGrp="1"/>
          </p:cNvSpPr>
          <p:nvPr>
            <p:ph type="title" idx="4294967295"/>
          </p:nvPr>
        </p:nvSpPr>
        <p:spPr>
          <a:xfrm>
            <a:off x="2767225" y="1170350"/>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FF"/>
                </a:solidFill>
                <a:latin typeface="PT Sans"/>
                <a:ea typeface="PT Sans"/>
                <a:cs typeface="PT Sans"/>
                <a:sym typeface="PT Sans"/>
              </a:rPr>
              <a:t>Sharing results</a:t>
            </a:r>
            <a:endParaRPr sz="2400" b="1">
              <a:solidFill>
                <a:srgbClr val="9900FF"/>
              </a:solidFill>
              <a:latin typeface="PT Sans"/>
              <a:ea typeface="PT Sans"/>
              <a:cs typeface="PT Sans"/>
              <a:sym typeface="PT Sans"/>
            </a:endParaRPr>
          </a:p>
          <a:p>
            <a:pPr marL="457200" lvl="0" indent="0" algn="l" rtl="0">
              <a:spcBef>
                <a:spcPts val="0"/>
              </a:spcBef>
              <a:spcAft>
                <a:spcPts val="0"/>
              </a:spcAft>
              <a:buNone/>
            </a:pPr>
            <a:endParaRPr sz="2400" b="1">
              <a:solidFill>
                <a:srgbClr val="9900FF"/>
              </a:solidFill>
              <a:latin typeface="PT Sans"/>
              <a:ea typeface="PT Sans"/>
              <a:cs typeface="PT Sans"/>
              <a:sym typeface="PT Sans"/>
            </a:endParaRPr>
          </a:p>
          <a:p>
            <a:pPr marL="0" lvl="0" indent="0" algn="l" rtl="0">
              <a:spcBef>
                <a:spcPts val="0"/>
              </a:spcBef>
              <a:spcAft>
                <a:spcPts val="0"/>
              </a:spcAft>
              <a:buNone/>
            </a:pPr>
            <a:endParaRPr sz="2400" b="1">
              <a:solidFill>
                <a:srgbClr val="9900FF"/>
              </a:solidFill>
              <a:latin typeface="PT Sans"/>
              <a:ea typeface="PT Sans"/>
              <a:cs typeface="PT Sans"/>
              <a:sym typeface="PT Sans"/>
            </a:endParaRPr>
          </a:p>
        </p:txBody>
      </p:sp>
      <p:sp>
        <p:nvSpPr>
          <p:cNvPr id="188" name="Google Shape;188;p23"/>
          <p:cNvSpPr/>
          <p:nvPr/>
        </p:nvSpPr>
        <p:spPr>
          <a:xfrm rot="10800000" flipH="1">
            <a:off x="-78275" y="1071700"/>
            <a:ext cx="4336500" cy="2982300"/>
          </a:xfrm>
          <a:prstGeom prst="parallelogram">
            <a:avLst>
              <a:gd name="adj" fmla="val 68388"/>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23"/>
          <p:cNvPicPr preferRelativeResize="0"/>
          <p:nvPr/>
        </p:nvPicPr>
        <p:blipFill>
          <a:blip r:embed="rId5">
            <a:alphaModFix/>
          </a:blip>
          <a:stretch>
            <a:fillRect/>
          </a:stretch>
        </p:blipFill>
        <p:spPr>
          <a:xfrm>
            <a:off x="6813700" y="1110522"/>
            <a:ext cx="2603900" cy="1229625"/>
          </a:xfrm>
          <a:prstGeom prst="rect">
            <a:avLst/>
          </a:prstGeom>
          <a:noFill/>
          <a:ln>
            <a:noFill/>
          </a:ln>
        </p:spPr>
      </p:pic>
      <p:pic>
        <p:nvPicPr>
          <p:cNvPr id="190" name="Google Shape;190;p23"/>
          <p:cNvPicPr preferRelativeResize="0"/>
          <p:nvPr/>
        </p:nvPicPr>
        <p:blipFill>
          <a:blip r:embed="rId6">
            <a:alphaModFix/>
          </a:blip>
          <a:stretch>
            <a:fillRect/>
          </a:stretch>
        </p:blipFill>
        <p:spPr>
          <a:xfrm>
            <a:off x="5000460" y="1091563"/>
            <a:ext cx="1407025" cy="1407025"/>
          </a:xfrm>
          <a:prstGeom prst="rect">
            <a:avLst/>
          </a:prstGeom>
          <a:noFill/>
          <a:ln>
            <a:noFill/>
          </a:ln>
        </p:spPr>
      </p:pic>
      <p:pic>
        <p:nvPicPr>
          <p:cNvPr id="191" name="Google Shape;191;p23"/>
          <p:cNvPicPr preferRelativeResize="0"/>
          <p:nvPr/>
        </p:nvPicPr>
        <p:blipFill>
          <a:blip r:embed="rId7">
            <a:alphaModFix/>
          </a:blip>
          <a:stretch>
            <a:fillRect/>
          </a:stretch>
        </p:blipFill>
        <p:spPr>
          <a:xfrm>
            <a:off x="6250775" y="1071700"/>
            <a:ext cx="1307250" cy="1307250"/>
          </a:xfrm>
          <a:prstGeom prst="rect">
            <a:avLst/>
          </a:prstGeom>
          <a:noFill/>
          <a:ln>
            <a:noFill/>
          </a:ln>
        </p:spPr>
      </p:pic>
      <p:sp>
        <p:nvSpPr>
          <p:cNvPr id="192" name="Google Shape;192;p23"/>
          <p:cNvSpPr txBox="1">
            <a:spLocks noGrp="1"/>
          </p:cNvSpPr>
          <p:nvPr>
            <p:ph type="title" idx="4294967295"/>
          </p:nvPr>
        </p:nvSpPr>
        <p:spPr>
          <a:xfrm>
            <a:off x="-1055200" y="3791463"/>
            <a:ext cx="2670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9900FF"/>
                </a:solidFill>
                <a:latin typeface="PT Sans"/>
                <a:ea typeface="PT Sans"/>
                <a:cs typeface="PT Sans"/>
                <a:sym typeface="PT Sans"/>
              </a:rPr>
              <a:t>Publish </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Present</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Report</a:t>
            </a:r>
            <a:endParaRPr sz="2400">
              <a:solidFill>
                <a:srgbClr val="9900FF"/>
              </a:solidFill>
              <a:latin typeface="PT Sans"/>
              <a:ea typeface="PT Sans"/>
              <a:cs typeface="PT Sans"/>
              <a:sym typeface="PT Sans"/>
            </a:endParaRPr>
          </a:p>
          <a:p>
            <a:pPr marL="0" lvl="0" indent="0" algn="r" rtl="0">
              <a:spcBef>
                <a:spcPts val="0"/>
              </a:spcBef>
              <a:spcAft>
                <a:spcPts val="0"/>
              </a:spcAft>
              <a:buNone/>
            </a:pPr>
            <a:endParaRPr sz="2400" b="1">
              <a:solidFill>
                <a:srgbClr val="9900FF"/>
              </a:solidFill>
              <a:latin typeface="PT Sans"/>
              <a:ea typeface="PT Sans"/>
              <a:cs typeface="PT Sans"/>
              <a:sym typeface="PT Sans"/>
            </a:endParaRPr>
          </a:p>
        </p:txBody>
      </p:sp>
      <p:pic>
        <p:nvPicPr>
          <p:cNvPr id="193" name="Google Shape;193;p23"/>
          <p:cNvPicPr preferRelativeResize="0"/>
          <p:nvPr/>
        </p:nvPicPr>
        <p:blipFill rotWithShape="1">
          <a:blip r:embed="rId8">
            <a:alphaModFix/>
          </a:blip>
          <a:srcRect l="19613" r="17565"/>
          <a:stretch/>
        </p:blipFill>
        <p:spPr>
          <a:xfrm>
            <a:off x="3964250" y="1743050"/>
            <a:ext cx="1123325" cy="801875"/>
          </a:xfrm>
          <a:prstGeom prst="rect">
            <a:avLst/>
          </a:prstGeom>
          <a:noFill/>
          <a:ln>
            <a:noFill/>
          </a:ln>
        </p:spPr>
      </p:pic>
      <p:sp>
        <p:nvSpPr>
          <p:cNvPr id="194" name="Google Shape;194;p23"/>
          <p:cNvSpPr txBox="1">
            <a:spLocks noGrp="1"/>
          </p:cNvSpPr>
          <p:nvPr>
            <p:ph type="title" idx="4294967295"/>
          </p:nvPr>
        </p:nvSpPr>
        <p:spPr>
          <a:xfrm>
            <a:off x="2614825" y="1730061"/>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Writing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cxnSp>
        <p:nvCxnSpPr>
          <p:cNvPr id="195" name="Google Shape;195;p23"/>
          <p:cNvCxnSpPr/>
          <p:nvPr/>
        </p:nvCxnSpPr>
        <p:spPr>
          <a:xfrm>
            <a:off x="3790525" y="2649275"/>
            <a:ext cx="4931100" cy="0"/>
          </a:xfrm>
          <a:prstGeom prst="straightConnector1">
            <a:avLst/>
          </a:prstGeom>
          <a:noFill/>
          <a:ln w="28575" cap="flat" cmpd="sng">
            <a:solidFill>
              <a:srgbClr val="674EA7"/>
            </a:solidFill>
            <a:prstDash val="solid"/>
            <a:round/>
            <a:headEnd type="none" w="med" len="med"/>
            <a:tailEnd type="none" w="med" len="med"/>
          </a:ln>
        </p:spPr>
      </p:cxnSp>
      <p:sp>
        <p:nvSpPr>
          <p:cNvPr id="196" name="Google Shape;196;p23"/>
          <p:cNvSpPr txBox="1">
            <a:spLocks noGrp="1"/>
          </p:cNvSpPr>
          <p:nvPr>
            <p:ph type="title" idx="4294967295"/>
          </p:nvPr>
        </p:nvSpPr>
        <p:spPr>
          <a:xfrm>
            <a:off x="3610400" y="2816498"/>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Publishing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pic>
        <p:nvPicPr>
          <p:cNvPr id="197" name="Google Shape;197;p23"/>
          <p:cNvPicPr preferRelativeResize="0"/>
          <p:nvPr/>
        </p:nvPicPr>
        <p:blipFill rotWithShape="1">
          <a:blip r:embed="rId9">
            <a:alphaModFix/>
          </a:blip>
          <a:srcRect l="13590" r="8125"/>
          <a:stretch/>
        </p:blipFill>
        <p:spPr>
          <a:xfrm>
            <a:off x="4885100" y="2829825"/>
            <a:ext cx="1274700" cy="651350"/>
          </a:xfrm>
          <a:prstGeom prst="rect">
            <a:avLst/>
          </a:prstGeom>
          <a:noFill/>
          <a:ln>
            <a:noFill/>
          </a:ln>
        </p:spPr>
      </p:pic>
      <p:pic>
        <p:nvPicPr>
          <p:cNvPr id="198" name="Google Shape;198;p23"/>
          <p:cNvPicPr preferRelativeResize="0"/>
          <p:nvPr/>
        </p:nvPicPr>
        <p:blipFill>
          <a:blip r:embed="rId10">
            <a:alphaModFix/>
          </a:blip>
          <a:stretch>
            <a:fillRect/>
          </a:stretch>
        </p:blipFill>
        <p:spPr>
          <a:xfrm>
            <a:off x="8233875" y="2789263"/>
            <a:ext cx="732475" cy="732475"/>
          </a:xfrm>
          <a:prstGeom prst="rect">
            <a:avLst/>
          </a:prstGeom>
          <a:noFill/>
          <a:ln>
            <a:noFill/>
          </a:ln>
        </p:spPr>
      </p:pic>
      <p:pic>
        <p:nvPicPr>
          <p:cNvPr id="199" name="Google Shape;199;p23"/>
          <p:cNvPicPr preferRelativeResize="0"/>
          <p:nvPr/>
        </p:nvPicPr>
        <p:blipFill rotWithShape="1">
          <a:blip r:embed="rId11">
            <a:alphaModFix/>
          </a:blip>
          <a:srcRect t="25261" b="24215"/>
          <a:stretch/>
        </p:blipFill>
        <p:spPr>
          <a:xfrm>
            <a:off x="7204650" y="2945625"/>
            <a:ext cx="962153" cy="440300"/>
          </a:xfrm>
          <a:prstGeom prst="rect">
            <a:avLst/>
          </a:prstGeom>
          <a:noFill/>
          <a:ln>
            <a:noFill/>
          </a:ln>
        </p:spPr>
      </p:pic>
      <p:cxnSp>
        <p:nvCxnSpPr>
          <p:cNvPr id="200" name="Google Shape;200;p23"/>
          <p:cNvCxnSpPr/>
          <p:nvPr/>
        </p:nvCxnSpPr>
        <p:spPr>
          <a:xfrm>
            <a:off x="4379000" y="3671475"/>
            <a:ext cx="4387200" cy="7200"/>
          </a:xfrm>
          <a:prstGeom prst="straightConnector1">
            <a:avLst/>
          </a:prstGeom>
          <a:noFill/>
          <a:ln w="28575" cap="flat" cmpd="sng">
            <a:solidFill>
              <a:srgbClr val="674EA7"/>
            </a:solidFill>
            <a:prstDash val="solid"/>
            <a:round/>
            <a:headEnd type="none" w="med" len="med"/>
            <a:tailEnd type="none" w="med" len="med"/>
          </a:ln>
        </p:spPr>
      </p:cxn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TextBox 1">
            <a:extLst>
              <a:ext uri="{FF2B5EF4-FFF2-40B4-BE49-F238E27FC236}">
                <a16:creationId xmlns:a16="http://schemas.microsoft.com/office/drawing/2014/main" id="{60C28D9E-BAD7-FF02-3A37-D02189EA67D3}"/>
              </a:ext>
            </a:extLst>
          </p:cNvPr>
          <p:cNvSpPr txBox="1"/>
          <p:nvPr/>
        </p:nvSpPr>
        <p:spPr>
          <a:xfrm>
            <a:off x="-20996" y="4949095"/>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4"/>
          <p:cNvPicPr preferRelativeResize="0"/>
          <p:nvPr/>
        </p:nvPicPr>
        <p:blipFill>
          <a:blip r:embed="rId3">
            <a:alphaModFix/>
          </a:blip>
          <a:stretch>
            <a:fillRect/>
          </a:stretch>
        </p:blipFill>
        <p:spPr>
          <a:xfrm>
            <a:off x="6054550" y="2724625"/>
            <a:ext cx="1307250" cy="871500"/>
          </a:xfrm>
          <a:prstGeom prst="rect">
            <a:avLst/>
          </a:prstGeom>
          <a:noFill/>
          <a:ln>
            <a:noFill/>
          </a:ln>
        </p:spPr>
      </p:pic>
      <p:sp>
        <p:nvSpPr>
          <p:cNvPr id="207" name="Google Shape;207;p24"/>
          <p:cNvSpPr/>
          <p:nvPr/>
        </p:nvSpPr>
        <p:spPr>
          <a:xfrm rot="10800000" flipH="1">
            <a:off x="1970600" y="4054000"/>
            <a:ext cx="2982900" cy="1011300"/>
          </a:xfrm>
          <a:prstGeom prst="parallelogram">
            <a:avLst>
              <a:gd name="adj" fmla="val 68916"/>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209" name="Google Shape;209;p24"/>
          <p:cNvPicPr preferRelativeResize="0"/>
          <p:nvPr/>
        </p:nvPicPr>
        <p:blipFill>
          <a:blip r:embed="rId4">
            <a:alphaModFix/>
          </a:blip>
          <a:stretch>
            <a:fillRect/>
          </a:stretch>
        </p:blipFill>
        <p:spPr>
          <a:xfrm>
            <a:off x="152400" y="988200"/>
            <a:ext cx="4609550" cy="4229275"/>
          </a:xfrm>
          <a:prstGeom prst="rect">
            <a:avLst/>
          </a:prstGeom>
          <a:noFill/>
          <a:ln>
            <a:noFill/>
          </a:ln>
        </p:spPr>
      </p:pic>
      <p:sp>
        <p:nvSpPr>
          <p:cNvPr id="210" name="Google Shape;210;p24"/>
          <p:cNvSpPr txBox="1">
            <a:spLocks noGrp="1"/>
          </p:cNvSpPr>
          <p:nvPr>
            <p:ph type="title" idx="4294967295"/>
          </p:nvPr>
        </p:nvSpPr>
        <p:spPr>
          <a:xfrm>
            <a:off x="2767225" y="1170350"/>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FF"/>
                </a:solidFill>
                <a:latin typeface="PT Sans"/>
                <a:ea typeface="PT Sans"/>
                <a:cs typeface="PT Sans"/>
                <a:sym typeface="PT Sans"/>
              </a:rPr>
              <a:t>Sharing results</a:t>
            </a:r>
            <a:endParaRPr sz="2400" b="1">
              <a:solidFill>
                <a:srgbClr val="9900FF"/>
              </a:solidFill>
              <a:latin typeface="PT Sans"/>
              <a:ea typeface="PT Sans"/>
              <a:cs typeface="PT Sans"/>
              <a:sym typeface="PT Sans"/>
            </a:endParaRPr>
          </a:p>
          <a:p>
            <a:pPr marL="457200" lvl="0" indent="0" algn="l" rtl="0">
              <a:spcBef>
                <a:spcPts val="0"/>
              </a:spcBef>
              <a:spcAft>
                <a:spcPts val="0"/>
              </a:spcAft>
              <a:buNone/>
            </a:pPr>
            <a:endParaRPr sz="2400" b="1">
              <a:solidFill>
                <a:srgbClr val="9900FF"/>
              </a:solidFill>
              <a:latin typeface="PT Sans"/>
              <a:ea typeface="PT Sans"/>
              <a:cs typeface="PT Sans"/>
              <a:sym typeface="PT Sans"/>
            </a:endParaRPr>
          </a:p>
          <a:p>
            <a:pPr marL="0" lvl="0" indent="0" algn="l" rtl="0">
              <a:spcBef>
                <a:spcPts val="0"/>
              </a:spcBef>
              <a:spcAft>
                <a:spcPts val="0"/>
              </a:spcAft>
              <a:buNone/>
            </a:pPr>
            <a:endParaRPr sz="2400" b="1">
              <a:solidFill>
                <a:srgbClr val="9900FF"/>
              </a:solidFill>
              <a:latin typeface="PT Sans"/>
              <a:ea typeface="PT Sans"/>
              <a:cs typeface="PT Sans"/>
              <a:sym typeface="PT Sans"/>
            </a:endParaRPr>
          </a:p>
        </p:txBody>
      </p:sp>
      <p:sp>
        <p:nvSpPr>
          <p:cNvPr id="211" name="Google Shape;211;p24"/>
          <p:cNvSpPr/>
          <p:nvPr/>
        </p:nvSpPr>
        <p:spPr>
          <a:xfrm rot="10800000" flipH="1">
            <a:off x="-78275" y="1071700"/>
            <a:ext cx="4336500" cy="2982300"/>
          </a:xfrm>
          <a:prstGeom prst="parallelogram">
            <a:avLst>
              <a:gd name="adj" fmla="val 68388"/>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24"/>
          <p:cNvPicPr preferRelativeResize="0"/>
          <p:nvPr/>
        </p:nvPicPr>
        <p:blipFill>
          <a:blip r:embed="rId5">
            <a:alphaModFix/>
          </a:blip>
          <a:stretch>
            <a:fillRect/>
          </a:stretch>
        </p:blipFill>
        <p:spPr>
          <a:xfrm>
            <a:off x="6813700" y="1110522"/>
            <a:ext cx="2603900" cy="1229625"/>
          </a:xfrm>
          <a:prstGeom prst="rect">
            <a:avLst/>
          </a:prstGeom>
          <a:noFill/>
          <a:ln>
            <a:noFill/>
          </a:ln>
        </p:spPr>
      </p:pic>
      <p:pic>
        <p:nvPicPr>
          <p:cNvPr id="213" name="Google Shape;213;p24"/>
          <p:cNvPicPr preferRelativeResize="0"/>
          <p:nvPr/>
        </p:nvPicPr>
        <p:blipFill>
          <a:blip r:embed="rId6">
            <a:alphaModFix/>
          </a:blip>
          <a:stretch>
            <a:fillRect/>
          </a:stretch>
        </p:blipFill>
        <p:spPr>
          <a:xfrm>
            <a:off x="5000460" y="1091563"/>
            <a:ext cx="1407025" cy="1407025"/>
          </a:xfrm>
          <a:prstGeom prst="rect">
            <a:avLst/>
          </a:prstGeom>
          <a:noFill/>
          <a:ln>
            <a:noFill/>
          </a:ln>
        </p:spPr>
      </p:pic>
      <p:pic>
        <p:nvPicPr>
          <p:cNvPr id="214" name="Google Shape;214;p24"/>
          <p:cNvPicPr preferRelativeResize="0"/>
          <p:nvPr/>
        </p:nvPicPr>
        <p:blipFill>
          <a:blip r:embed="rId7">
            <a:alphaModFix/>
          </a:blip>
          <a:stretch>
            <a:fillRect/>
          </a:stretch>
        </p:blipFill>
        <p:spPr>
          <a:xfrm>
            <a:off x="6250775" y="1071700"/>
            <a:ext cx="1307250" cy="1307250"/>
          </a:xfrm>
          <a:prstGeom prst="rect">
            <a:avLst/>
          </a:prstGeom>
          <a:noFill/>
          <a:ln>
            <a:noFill/>
          </a:ln>
        </p:spPr>
      </p:pic>
      <p:sp>
        <p:nvSpPr>
          <p:cNvPr id="215" name="Google Shape;215;p24"/>
          <p:cNvSpPr txBox="1">
            <a:spLocks noGrp="1"/>
          </p:cNvSpPr>
          <p:nvPr>
            <p:ph type="title" idx="4294967295"/>
          </p:nvPr>
        </p:nvSpPr>
        <p:spPr>
          <a:xfrm>
            <a:off x="-1055200" y="3791463"/>
            <a:ext cx="2670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9900FF"/>
                </a:solidFill>
                <a:latin typeface="PT Sans"/>
                <a:ea typeface="PT Sans"/>
                <a:cs typeface="PT Sans"/>
                <a:sym typeface="PT Sans"/>
              </a:rPr>
              <a:t>Publish </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Present</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Report</a:t>
            </a:r>
            <a:endParaRPr sz="2400">
              <a:solidFill>
                <a:srgbClr val="9900FF"/>
              </a:solidFill>
              <a:latin typeface="PT Sans"/>
              <a:ea typeface="PT Sans"/>
              <a:cs typeface="PT Sans"/>
              <a:sym typeface="PT Sans"/>
            </a:endParaRPr>
          </a:p>
          <a:p>
            <a:pPr marL="0" lvl="0" indent="0" algn="r" rtl="0">
              <a:spcBef>
                <a:spcPts val="0"/>
              </a:spcBef>
              <a:spcAft>
                <a:spcPts val="0"/>
              </a:spcAft>
              <a:buNone/>
            </a:pPr>
            <a:endParaRPr sz="2400" b="1">
              <a:solidFill>
                <a:srgbClr val="9900FF"/>
              </a:solidFill>
              <a:latin typeface="PT Sans"/>
              <a:ea typeface="PT Sans"/>
              <a:cs typeface="PT Sans"/>
              <a:sym typeface="PT Sans"/>
            </a:endParaRPr>
          </a:p>
        </p:txBody>
      </p:sp>
      <p:pic>
        <p:nvPicPr>
          <p:cNvPr id="216" name="Google Shape;216;p24"/>
          <p:cNvPicPr preferRelativeResize="0"/>
          <p:nvPr/>
        </p:nvPicPr>
        <p:blipFill rotWithShape="1">
          <a:blip r:embed="rId8">
            <a:alphaModFix/>
          </a:blip>
          <a:srcRect l="19613" r="17565"/>
          <a:stretch/>
        </p:blipFill>
        <p:spPr>
          <a:xfrm>
            <a:off x="3964250" y="1743050"/>
            <a:ext cx="1123325" cy="801875"/>
          </a:xfrm>
          <a:prstGeom prst="rect">
            <a:avLst/>
          </a:prstGeom>
          <a:noFill/>
          <a:ln>
            <a:noFill/>
          </a:ln>
        </p:spPr>
      </p:pic>
      <p:sp>
        <p:nvSpPr>
          <p:cNvPr id="217" name="Google Shape;217;p24"/>
          <p:cNvSpPr txBox="1">
            <a:spLocks noGrp="1"/>
          </p:cNvSpPr>
          <p:nvPr>
            <p:ph type="title" idx="4294967295"/>
          </p:nvPr>
        </p:nvSpPr>
        <p:spPr>
          <a:xfrm>
            <a:off x="2614825" y="1730061"/>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Writing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cxnSp>
        <p:nvCxnSpPr>
          <p:cNvPr id="218" name="Google Shape;218;p24"/>
          <p:cNvCxnSpPr/>
          <p:nvPr/>
        </p:nvCxnSpPr>
        <p:spPr>
          <a:xfrm>
            <a:off x="3790525" y="2649275"/>
            <a:ext cx="4931100" cy="0"/>
          </a:xfrm>
          <a:prstGeom prst="straightConnector1">
            <a:avLst/>
          </a:prstGeom>
          <a:noFill/>
          <a:ln w="28575" cap="flat" cmpd="sng">
            <a:solidFill>
              <a:srgbClr val="674EA7"/>
            </a:solidFill>
            <a:prstDash val="solid"/>
            <a:round/>
            <a:headEnd type="none" w="med" len="med"/>
            <a:tailEnd type="none" w="med" len="med"/>
          </a:ln>
        </p:spPr>
      </p:cxnSp>
      <p:sp>
        <p:nvSpPr>
          <p:cNvPr id="219" name="Google Shape;219;p24"/>
          <p:cNvSpPr txBox="1">
            <a:spLocks noGrp="1"/>
          </p:cNvSpPr>
          <p:nvPr>
            <p:ph type="title" idx="4294967295"/>
          </p:nvPr>
        </p:nvSpPr>
        <p:spPr>
          <a:xfrm>
            <a:off x="3610400" y="2816498"/>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Publishing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pic>
        <p:nvPicPr>
          <p:cNvPr id="220" name="Google Shape;220;p24"/>
          <p:cNvPicPr preferRelativeResize="0"/>
          <p:nvPr/>
        </p:nvPicPr>
        <p:blipFill rotWithShape="1">
          <a:blip r:embed="rId9">
            <a:alphaModFix/>
          </a:blip>
          <a:srcRect l="13590" r="8125"/>
          <a:stretch/>
        </p:blipFill>
        <p:spPr>
          <a:xfrm>
            <a:off x="4885100" y="2829825"/>
            <a:ext cx="1274700" cy="651350"/>
          </a:xfrm>
          <a:prstGeom prst="rect">
            <a:avLst/>
          </a:prstGeom>
          <a:noFill/>
          <a:ln>
            <a:noFill/>
          </a:ln>
        </p:spPr>
      </p:pic>
      <p:pic>
        <p:nvPicPr>
          <p:cNvPr id="221" name="Google Shape;221;p24"/>
          <p:cNvPicPr preferRelativeResize="0"/>
          <p:nvPr/>
        </p:nvPicPr>
        <p:blipFill>
          <a:blip r:embed="rId10">
            <a:alphaModFix/>
          </a:blip>
          <a:stretch>
            <a:fillRect/>
          </a:stretch>
        </p:blipFill>
        <p:spPr>
          <a:xfrm>
            <a:off x="8233875" y="2789263"/>
            <a:ext cx="732475" cy="732475"/>
          </a:xfrm>
          <a:prstGeom prst="rect">
            <a:avLst/>
          </a:prstGeom>
          <a:noFill/>
          <a:ln>
            <a:noFill/>
          </a:ln>
        </p:spPr>
      </p:pic>
      <p:pic>
        <p:nvPicPr>
          <p:cNvPr id="222" name="Google Shape;222;p24"/>
          <p:cNvPicPr preferRelativeResize="0"/>
          <p:nvPr/>
        </p:nvPicPr>
        <p:blipFill rotWithShape="1">
          <a:blip r:embed="rId11">
            <a:alphaModFix/>
          </a:blip>
          <a:srcRect t="25261" b="24215"/>
          <a:stretch/>
        </p:blipFill>
        <p:spPr>
          <a:xfrm>
            <a:off x="7204650" y="2945625"/>
            <a:ext cx="962153" cy="440300"/>
          </a:xfrm>
          <a:prstGeom prst="rect">
            <a:avLst/>
          </a:prstGeom>
          <a:noFill/>
          <a:ln>
            <a:noFill/>
          </a:ln>
        </p:spPr>
      </p:pic>
      <p:cxnSp>
        <p:nvCxnSpPr>
          <p:cNvPr id="223" name="Google Shape;223;p24"/>
          <p:cNvCxnSpPr/>
          <p:nvPr/>
        </p:nvCxnSpPr>
        <p:spPr>
          <a:xfrm>
            <a:off x="4379000" y="3671475"/>
            <a:ext cx="4387200" cy="7200"/>
          </a:xfrm>
          <a:prstGeom prst="straightConnector1">
            <a:avLst/>
          </a:prstGeom>
          <a:noFill/>
          <a:ln w="28575" cap="flat" cmpd="sng">
            <a:solidFill>
              <a:srgbClr val="674EA7"/>
            </a:solidFill>
            <a:prstDash val="solid"/>
            <a:round/>
            <a:headEnd type="none" w="med" len="med"/>
            <a:tailEnd type="none" w="med" len="med"/>
          </a:ln>
        </p:spPr>
      </p:cxnSp>
      <p:sp>
        <p:nvSpPr>
          <p:cNvPr id="224" name="Google Shape;224;p24"/>
          <p:cNvSpPr txBox="1">
            <a:spLocks noGrp="1"/>
          </p:cNvSpPr>
          <p:nvPr>
            <p:ph type="title" idx="4294967295"/>
          </p:nvPr>
        </p:nvSpPr>
        <p:spPr>
          <a:xfrm>
            <a:off x="4579875" y="3991098"/>
            <a:ext cx="127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74EA7"/>
                </a:solidFill>
                <a:latin typeface="Caveat"/>
                <a:ea typeface="Caveat"/>
                <a:cs typeface="Caveat"/>
                <a:sym typeface="Caveat"/>
              </a:rPr>
              <a:t>Data</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pic>
        <p:nvPicPr>
          <p:cNvPr id="225" name="Google Shape;225;p24"/>
          <p:cNvPicPr preferRelativeResize="0"/>
          <p:nvPr/>
        </p:nvPicPr>
        <p:blipFill>
          <a:blip r:embed="rId12">
            <a:alphaModFix/>
          </a:blip>
          <a:stretch>
            <a:fillRect/>
          </a:stretch>
        </p:blipFill>
        <p:spPr>
          <a:xfrm>
            <a:off x="6050452" y="3801876"/>
            <a:ext cx="1602197" cy="1229625"/>
          </a:xfrm>
          <a:prstGeom prst="rect">
            <a:avLst/>
          </a:prstGeom>
          <a:noFill/>
          <a:ln>
            <a:noFill/>
          </a:ln>
        </p:spPr>
      </p:pic>
      <p:sp>
        <p:nvSpPr>
          <p:cNvPr id="226" name="Google Shape;22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D25745C8-9D7A-FA90-B57D-FBFE316ED9B1}"/>
              </a:ext>
            </a:extLst>
          </p:cNvPr>
          <p:cNvSpPr txBox="1"/>
          <p:nvPr/>
        </p:nvSpPr>
        <p:spPr>
          <a:xfrm>
            <a:off x="-44476" y="4957579"/>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1456-0921-F929-7237-99032F4B264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F1379EB-18D4-F137-A035-26439E70C3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4" name="Google Shape;259;p26">
            <a:extLst>
              <a:ext uri="{FF2B5EF4-FFF2-40B4-BE49-F238E27FC236}">
                <a16:creationId xmlns:a16="http://schemas.microsoft.com/office/drawing/2014/main" id="{13D3965B-77E7-10AA-3B55-93F00DFDB88F}"/>
              </a:ext>
            </a:extLst>
          </p:cNvPr>
          <p:cNvPicPr preferRelativeResize="0"/>
          <p:nvPr/>
        </p:nvPicPr>
        <p:blipFill rotWithShape="1">
          <a:blip r:embed="rId2">
            <a:alphaModFix/>
          </a:blip>
          <a:srcRect t="13397" r="8966" b="19380"/>
          <a:stretch/>
        </p:blipFill>
        <p:spPr>
          <a:xfrm>
            <a:off x="570721" y="628546"/>
            <a:ext cx="5830079" cy="3734008"/>
          </a:xfrm>
          <a:prstGeom prst="rect">
            <a:avLst/>
          </a:prstGeom>
          <a:noFill/>
          <a:ln>
            <a:noFill/>
          </a:ln>
        </p:spPr>
      </p:pic>
    </p:spTree>
    <p:extLst>
      <p:ext uri="{BB962C8B-B14F-4D97-AF65-F5344CB8AC3E}">
        <p14:creationId xmlns:p14="http://schemas.microsoft.com/office/powerpoint/2010/main" val="2295409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5"/>
          <p:cNvPicPr preferRelativeResize="0"/>
          <p:nvPr/>
        </p:nvPicPr>
        <p:blipFill>
          <a:blip r:embed="rId3">
            <a:alphaModFix/>
          </a:blip>
          <a:stretch>
            <a:fillRect/>
          </a:stretch>
        </p:blipFill>
        <p:spPr>
          <a:xfrm>
            <a:off x="6054550" y="2724625"/>
            <a:ext cx="1307250" cy="871500"/>
          </a:xfrm>
          <a:prstGeom prst="rect">
            <a:avLst/>
          </a:prstGeom>
          <a:noFill/>
          <a:ln>
            <a:noFill/>
          </a:ln>
        </p:spPr>
      </p:pic>
      <p:sp>
        <p:nvSpPr>
          <p:cNvPr id="232" name="Google Shape;232;p25"/>
          <p:cNvSpPr/>
          <p:nvPr/>
        </p:nvSpPr>
        <p:spPr>
          <a:xfrm rot="10800000" flipH="1">
            <a:off x="1970600" y="4054000"/>
            <a:ext cx="2982900" cy="1011300"/>
          </a:xfrm>
          <a:prstGeom prst="parallelogram">
            <a:avLst>
              <a:gd name="adj" fmla="val 68916"/>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234" name="Google Shape;234;p25"/>
          <p:cNvPicPr preferRelativeResize="0"/>
          <p:nvPr/>
        </p:nvPicPr>
        <p:blipFill>
          <a:blip r:embed="rId4">
            <a:alphaModFix/>
          </a:blip>
          <a:stretch>
            <a:fillRect/>
          </a:stretch>
        </p:blipFill>
        <p:spPr>
          <a:xfrm>
            <a:off x="152400" y="988200"/>
            <a:ext cx="4609550" cy="4229275"/>
          </a:xfrm>
          <a:prstGeom prst="rect">
            <a:avLst/>
          </a:prstGeom>
          <a:noFill/>
          <a:ln>
            <a:noFill/>
          </a:ln>
        </p:spPr>
      </p:pic>
      <p:sp>
        <p:nvSpPr>
          <p:cNvPr id="235" name="Google Shape;235;p25"/>
          <p:cNvSpPr txBox="1">
            <a:spLocks noGrp="1"/>
          </p:cNvSpPr>
          <p:nvPr>
            <p:ph type="title" idx="4294967295"/>
          </p:nvPr>
        </p:nvSpPr>
        <p:spPr>
          <a:xfrm>
            <a:off x="2767225" y="1170350"/>
            <a:ext cx="267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FF"/>
                </a:solidFill>
                <a:latin typeface="PT Sans"/>
                <a:ea typeface="PT Sans"/>
                <a:cs typeface="PT Sans"/>
                <a:sym typeface="PT Sans"/>
              </a:rPr>
              <a:t>Sharing results</a:t>
            </a:r>
            <a:endParaRPr sz="2400" b="1">
              <a:solidFill>
                <a:srgbClr val="9900FF"/>
              </a:solidFill>
              <a:latin typeface="PT Sans"/>
              <a:ea typeface="PT Sans"/>
              <a:cs typeface="PT Sans"/>
              <a:sym typeface="PT Sans"/>
            </a:endParaRPr>
          </a:p>
          <a:p>
            <a:pPr marL="457200" lvl="0" indent="0" algn="l" rtl="0">
              <a:spcBef>
                <a:spcPts val="0"/>
              </a:spcBef>
              <a:spcAft>
                <a:spcPts val="0"/>
              </a:spcAft>
              <a:buNone/>
            </a:pPr>
            <a:endParaRPr sz="2400" b="1">
              <a:solidFill>
                <a:srgbClr val="9900FF"/>
              </a:solidFill>
              <a:latin typeface="PT Sans"/>
              <a:ea typeface="PT Sans"/>
              <a:cs typeface="PT Sans"/>
              <a:sym typeface="PT Sans"/>
            </a:endParaRPr>
          </a:p>
          <a:p>
            <a:pPr marL="0" lvl="0" indent="0" algn="l" rtl="0">
              <a:spcBef>
                <a:spcPts val="0"/>
              </a:spcBef>
              <a:spcAft>
                <a:spcPts val="0"/>
              </a:spcAft>
              <a:buNone/>
            </a:pPr>
            <a:endParaRPr sz="2400" b="1">
              <a:solidFill>
                <a:srgbClr val="9900FF"/>
              </a:solidFill>
              <a:latin typeface="PT Sans"/>
              <a:ea typeface="PT Sans"/>
              <a:cs typeface="PT Sans"/>
              <a:sym typeface="PT Sans"/>
            </a:endParaRPr>
          </a:p>
        </p:txBody>
      </p:sp>
      <p:sp>
        <p:nvSpPr>
          <p:cNvPr id="236" name="Google Shape;236;p25"/>
          <p:cNvSpPr/>
          <p:nvPr/>
        </p:nvSpPr>
        <p:spPr>
          <a:xfrm rot="10800000" flipH="1">
            <a:off x="-78275" y="1071700"/>
            <a:ext cx="4336500" cy="2982300"/>
          </a:xfrm>
          <a:prstGeom prst="parallelogram">
            <a:avLst>
              <a:gd name="adj" fmla="val 68388"/>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5"/>
          <p:cNvPicPr preferRelativeResize="0"/>
          <p:nvPr/>
        </p:nvPicPr>
        <p:blipFill>
          <a:blip r:embed="rId5">
            <a:alphaModFix/>
          </a:blip>
          <a:stretch>
            <a:fillRect/>
          </a:stretch>
        </p:blipFill>
        <p:spPr>
          <a:xfrm>
            <a:off x="6813700" y="1110522"/>
            <a:ext cx="2603900" cy="1229625"/>
          </a:xfrm>
          <a:prstGeom prst="rect">
            <a:avLst/>
          </a:prstGeom>
          <a:noFill/>
          <a:ln>
            <a:noFill/>
          </a:ln>
        </p:spPr>
      </p:pic>
      <p:pic>
        <p:nvPicPr>
          <p:cNvPr id="238" name="Google Shape;238;p25"/>
          <p:cNvPicPr preferRelativeResize="0"/>
          <p:nvPr/>
        </p:nvPicPr>
        <p:blipFill>
          <a:blip r:embed="rId6">
            <a:alphaModFix/>
          </a:blip>
          <a:stretch>
            <a:fillRect/>
          </a:stretch>
        </p:blipFill>
        <p:spPr>
          <a:xfrm>
            <a:off x="5000460" y="1091563"/>
            <a:ext cx="1407025" cy="1407025"/>
          </a:xfrm>
          <a:prstGeom prst="rect">
            <a:avLst/>
          </a:prstGeom>
          <a:noFill/>
          <a:ln>
            <a:noFill/>
          </a:ln>
        </p:spPr>
      </p:pic>
      <p:pic>
        <p:nvPicPr>
          <p:cNvPr id="239" name="Google Shape;239;p25"/>
          <p:cNvPicPr preferRelativeResize="0"/>
          <p:nvPr/>
        </p:nvPicPr>
        <p:blipFill>
          <a:blip r:embed="rId7">
            <a:alphaModFix/>
          </a:blip>
          <a:stretch>
            <a:fillRect/>
          </a:stretch>
        </p:blipFill>
        <p:spPr>
          <a:xfrm>
            <a:off x="6250775" y="1071700"/>
            <a:ext cx="1307250" cy="1307250"/>
          </a:xfrm>
          <a:prstGeom prst="rect">
            <a:avLst/>
          </a:prstGeom>
          <a:noFill/>
          <a:ln>
            <a:noFill/>
          </a:ln>
        </p:spPr>
      </p:pic>
      <p:sp>
        <p:nvSpPr>
          <p:cNvPr id="240" name="Google Shape;240;p25"/>
          <p:cNvSpPr txBox="1">
            <a:spLocks noGrp="1"/>
          </p:cNvSpPr>
          <p:nvPr>
            <p:ph type="title" idx="4294967295"/>
          </p:nvPr>
        </p:nvSpPr>
        <p:spPr>
          <a:xfrm>
            <a:off x="-1055200" y="3791463"/>
            <a:ext cx="2670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9900FF"/>
                </a:solidFill>
                <a:latin typeface="PT Sans"/>
                <a:ea typeface="PT Sans"/>
                <a:cs typeface="PT Sans"/>
                <a:sym typeface="PT Sans"/>
              </a:rPr>
              <a:t>Publish </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Present</a:t>
            </a:r>
            <a:endParaRPr sz="2400">
              <a:solidFill>
                <a:srgbClr val="9900FF"/>
              </a:solidFill>
              <a:latin typeface="PT Sans"/>
              <a:ea typeface="PT Sans"/>
              <a:cs typeface="PT Sans"/>
              <a:sym typeface="PT Sans"/>
            </a:endParaRPr>
          </a:p>
          <a:p>
            <a:pPr marL="0" lvl="0" indent="0" algn="r" rtl="0">
              <a:spcBef>
                <a:spcPts val="0"/>
              </a:spcBef>
              <a:spcAft>
                <a:spcPts val="0"/>
              </a:spcAft>
              <a:buNone/>
            </a:pPr>
            <a:r>
              <a:rPr lang="en" sz="2400">
                <a:solidFill>
                  <a:srgbClr val="9900FF"/>
                </a:solidFill>
                <a:latin typeface="PT Sans"/>
                <a:ea typeface="PT Sans"/>
                <a:cs typeface="PT Sans"/>
                <a:sym typeface="PT Sans"/>
              </a:rPr>
              <a:t>Report</a:t>
            </a:r>
            <a:endParaRPr sz="2400">
              <a:solidFill>
                <a:srgbClr val="9900FF"/>
              </a:solidFill>
              <a:latin typeface="PT Sans"/>
              <a:ea typeface="PT Sans"/>
              <a:cs typeface="PT Sans"/>
              <a:sym typeface="PT Sans"/>
            </a:endParaRPr>
          </a:p>
          <a:p>
            <a:pPr marL="0" lvl="0" indent="0" algn="r" rtl="0">
              <a:spcBef>
                <a:spcPts val="0"/>
              </a:spcBef>
              <a:spcAft>
                <a:spcPts val="0"/>
              </a:spcAft>
              <a:buNone/>
            </a:pPr>
            <a:endParaRPr sz="2400" b="1">
              <a:solidFill>
                <a:srgbClr val="9900FF"/>
              </a:solidFill>
              <a:latin typeface="PT Sans"/>
              <a:ea typeface="PT Sans"/>
              <a:cs typeface="PT Sans"/>
              <a:sym typeface="PT Sans"/>
            </a:endParaRPr>
          </a:p>
        </p:txBody>
      </p:sp>
      <p:pic>
        <p:nvPicPr>
          <p:cNvPr id="241" name="Google Shape;241;p25"/>
          <p:cNvPicPr preferRelativeResize="0"/>
          <p:nvPr/>
        </p:nvPicPr>
        <p:blipFill rotWithShape="1">
          <a:blip r:embed="rId8">
            <a:alphaModFix/>
          </a:blip>
          <a:srcRect l="19613" r="17565"/>
          <a:stretch/>
        </p:blipFill>
        <p:spPr>
          <a:xfrm>
            <a:off x="3964250" y="1743050"/>
            <a:ext cx="1123325" cy="801875"/>
          </a:xfrm>
          <a:prstGeom prst="rect">
            <a:avLst/>
          </a:prstGeom>
          <a:noFill/>
          <a:ln>
            <a:noFill/>
          </a:ln>
        </p:spPr>
      </p:pic>
      <p:sp>
        <p:nvSpPr>
          <p:cNvPr id="242" name="Google Shape;242;p25"/>
          <p:cNvSpPr txBox="1">
            <a:spLocks noGrp="1"/>
          </p:cNvSpPr>
          <p:nvPr>
            <p:ph type="title" idx="4294967295"/>
          </p:nvPr>
        </p:nvSpPr>
        <p:spPr>
          <a:xfrm>
            <a:off x="2614825" y="1730061"/>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Writing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cxnSp>
        <p:nvCxnSpPr>
          <p:cNvPr id="243" name="Google Shape;243;p25"/>
          <p:cNvCxnSpPr/>
          <p:nvPr/>
        </p:nvCxnSpPr>
        <p:spPr>
          <a:xfrm>
            <a:off x="3790525" y="2649275"/>
            <a:ext cx="4931100" cy="0"/>
          </a:xfrm>
          <a:prstGeom prst="straightConnector1">
            <a:avLst/>
          </a:prstGeom>
          <a:noFill/>
          <a:ln w="28575" cap="flat" cmpd="sng">
            <a:solidFill>
              <a:srgbClr val="674EA7"/>
            </a:solidFill>
            <a:prstDash val="solid"/>
            <a:round/>
            <a:headEnd type="none" w="med" len="med"/>
            <a:tailEnd type="none" w="med" len="med"/>
          </a:ln>
        </p:spPr>
      </p:cxnSp>
      <p:sp>
        <p:nvSpPr>
          <p:cNvPr id="244" name="Google Shape;244;p25"/>
          <p:cNvSpPr txBox="1">
            <a:spLocks noGrp="1"/>
          </p:cNvSpPr>
          <p:nvPr>
            <p:ph type="title" idx="4294967295"/>
          </p:nvPr>
        </p:nvSpPr>
        <p:spPr>
          <a:xfrm>
            <a:off x="3610400" y="2816498"/>
            <a:ext cx="1274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74EA7"/>
                </a:solidFill>
                <a:latin typeface="Caveat"/>
                <a:ea typeface="Caveat"/>
                <a:cs typeface="Caveat"/>
                <a:sym typeface="Caveat"/>
              </a:rPr>
              <a:t>Publishing</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pic>
        <p:nvPicPr>
          <p:cNvPr id="245" name="Google Shape;245;p25"/>
          <p:cNvPicPr preferRelativeResize="0"/>
          <p:nvPr/>
        </p:nvPicPr>
        <p:blipFill rotWithShape="1">
          <a:blip r:embed="rId9">
            <a:alphaModFix/>
          </a:blip>
          <a:srcRect l="13590" r="8125"/>
          <a:stretch/>
        </p:blipFill>
        <p:spPr>
          <a:xfrm>
            <a:off x="4885100" y="2829825"/>
            <a:ext cx="1274700" cy="651350"/>
          </a:xfrm>
          <a:prstGeom prst="rect">
            <a:avLst/>
          </a:prstGeom>
          <a:noFill/>
          <a:ln>
            <a:noFill/>
          </a:ln>
        </p:spPr>
      </p:pic>
      <p:pic>
        <p:nvPicPr>
          <p:cNvPr id="246" name="Google Shape;246;p25"/>
          <p:cNvPicPr preferRelativeResize="0"/>
          <p:nvPr/>
        </p:nvPicPr>
        <p:blipFill>
          <a:blip r:embed="rId10">
            <a:alphaModFix/>
          </a:blip>
          <a:stretch>
            <a:fillRect/>
          </a:stretch>
        </p:blipFill>
        <p:spPr>
          <a:xfrm>
            <a:off x="8233875" y="2789263"/>
            <a:ext cx="732475" cy="732475"/>
          </a:xfrm>
          <a:prstGeom prst="rect">
            <a:avLst/>
          </a:prstGeom>
          <a:noFill/>
          <a:ln>
            <a:noFill/>
          </a:ln>
        </p:spPr>
      </p:pic>
      <p:pic>
        <p:nvPicPr>
          <p:cNvPr id="247" name="Google Shape;247;p25"/>
          <p:cNvPicPr preferRelativeResize="0"/>
          <p:nvPr/>
        </p:nvPicPr>
        <p:blipFill rotWithShape="1">
          <a:blip r:embed="rId11">
            <a:alphaModFix/>
          </a:blip>
          <a:srcRect t="25261" b="24215"/>
          <a:stretch/>
        </p:blipFill>
        <p:spPr>
          <a:xfrm>
            <a:off x="7204650" y="2945625"/>
            <a:ext cx="962153" cy="440300"/>
          </a:xfrm>
          <a:prstGeom prst="rect">
            <a:avLst/>
          </a:prstGeom>
          <a:noFill/>
          <a:ln>
            <a:noFill/>
          </a:ln>
        </p:spPr>
      </p:pic>
      <p:cxnSp>
        <p:nvCxnSpPr>
          <p:cNvPr id="248" name="Google Shape;248;p25"/>
          <p:cNvCxnSpPr/>
          <p:nvPr/>
        </p:nvCxnSpPr>
        <p:spPr>
          <a:xfrm>
            <a:off x="4379000" y="3671475"/>
            <a:ext cx="4387200" cy="7200"/>
          </a:xfrm>
          <a:prstGeom prst="straightConnector1">
            <a:avLst/>
          </a:prstGeom>
          <a:noFill/>
          <a:ln w="28575" cap="flat" cmpd="sng">
            <a:solidFill>
              <a:srgbClr val="674EA7"/>
            </a:solidFill>
            <a:prstDash val="solid"/>
            <a:round/>
            <a:headEnd type="none" w="med" len="med"/>
            <a:tailEnd type="none" w="med" len="med"/>
          </a:ln>
        </p:spPr>
      </p:cxnSp>
      <p:sp>
        <p:nvSpPr>
          <p:cNvPr id="249" name="Google Shape;249;p25"/>
          <p:cNvSpPr txBox="1">
            <a:spLocks noGrp="1"/>
          </p:cNvSpPr>
          <p:nvPr>
            <p:ph type="title" idx="4294967295"/>
          </p:nvPr>
        </p:nvSpPr>
        <p:spPr>
          <a:xfrm>
            <a:off x="4579875" y="3991098"/>
            <a:ext cx="127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74EA7"/>
                </a:solidFill>
                <a:latin typeface="Caveat"/>
                <a:ea typeface="Caveat"/>
                <a:cs typeface="Caveat"/>
                <a:sym typeface="Caveat"/>
              </a:rPr>
              <a:t>Data</a:t>
            </a:r>
            <a:endParaRPr sz="2400">
              <a:solidFill>
                <a:srgbClr val="674EA7"/>
              </a:solidFill>
              <a:latin typeface="Caveat"/>
              <a:ea typeface="Caveat"/>
              <a:cs typeface="Caveat"/>
              <a:sym typeface="Caveat"/>
            </a:endParaRPr>
          </a:p>
          <a:p>
            <a:pPr marL="0" lvl="0" indent="0" algn="r" rtl="0">
              <a:spcBef>
                <a:spcPts val="0"/>
              </a:spcBef>
              <a:spcAft>
                <a:spcPts val="0"/>
              </a:spcAft>
              <a:buNone/>
            </a:pPr>
            <a:endParaRPr sz="2400" b="1">
              <a:solidFill>
                <a:srgbClr val="674EA7"/>
              </a:solidFill>
              <a:latin typeface="PT Sans"/>
              <a:ea typeface="PT Sans"/>
              <a:cs typeface="PT Sans"/>
              <a:sym typeface="PT Sans"/>
            </a:endParaRPr>
          </a:p>
        </p:txBody>
      </p:sp>
      <p:pic>
        <p:nvPicPr>
          <p:cNvPr id="250" name="Google Shape;250;p25"/>
          <p:cNvPicPr preferRelativeResize="0"/>
          <p:nvPr/>
        </p:nvPicPr>
        <p:blipFill>
          <a:blip r:embed="rId12">
            <a:alphaModFix/>
          </a:blip>
          <a:stretch>
            <a:fillRect/>
          </a:stretch>
        </p:blipFill>
        <p:spPr>
          <a:xfrm>
            <a:off x="7500419" y="3754019"/>
            <a:ext cx="1465934" cy="871500"/>
          </a:xfrm>
          <a:prstGeom prst="rect">
            <a:avLst/>
          </a:prstGeom>
          <a:noFill/>
          <a:ln>
            <a:noFill/>
          </a:ln>
        </p:spPr>
      </p:pic>
      <p:pic>
        <p:nvPicPr>
          <p:cNvPr id="251" name="Google Shape;251;p25"/>
          <p:cNvPicPr preferRelativeResize="0"/>
          <p:nvPr/>
        </p:nvPicPr>
        <p:blipFill>
          <a:blip r:embed="rId13">
            <a:alphaModFix/>
          </a:blip>
          <a:stretch>
            <a:fillRect/>
          </a:stretch>
        </p:blipFill>
        <p:spPr>
          <a:xfrm>
            <a:off x="5309001" y="3754025"/>
            <a:ext cx="871500" cy="871500"/>
          </a:xfrm>
          <a:prstGeom prst="rect">
            <a:avLst/>
          </a:prstGeom>
          <a:noFill/>
          <a:ln>
            <a:noFill/>
          </a:ln>
        </p:spPr>
      </p:pic>
      <p:pic>
        <p:nvPicPr>
          <p:cNvPr id="252" name="Google Shape;252;p25"/>
          <p:cNvPicPr preferRelativeResize="0"/>
          <p:nvPr/>
        </p:nvPicPr>
        <p:blipFill>
          <a:blip r:embed="rId14">
            <a:alphaModFix/>
          </a:blip>
          <a:stretch>
            <a:fillRect/>
          </a:stretch>
        </p:blipFill>
        <p:spPr>
          <a:xfrm>
            <a:off x="6279312" y="4163800"/>
            <a:ext cx="1274701" cy="901501"/>
          </a:xfrm>
          <a:prstGeom prst="rect">
            <a:avLst/>
          </a:prstGeom>
          <a:noFill/>
          <a:ln>
            <a:noFill/>
          </a:ln>
        </p:spPr>
      </p:pic>
      <p:sp>
        <p:nvSpPr>
          <p:cNvPr id="253" name="Google Shape;25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57DE2267-4558-EBA9-493F-F12158DB214B}"/>
              </a:ext>
            </a:extLst>
          </p:cNvPr>
          <p:cNvSpPr txBox="1"/>
          <p:nvPr/>
        </p:nvSpPr>
        <p:spPr>
          <a:xfrm>
            <a:off x="-39150" y="4948597"/>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i="1">
                <a:latin typeface="PT Sans"/>
                <a:ea typeface="PT Sans"/>
                <a:cs typeface="PT Sans"/>
                <a:sym typeface="PT Sans"/>
              </a:rPr>
              <a:t>That’s a lot though...</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259" name="Google Shape;259;p26"/>
          <p:cNvPicPr preferRelativeResize="0"/>
          <p:nvPr/>
        </p:nvPicPr>
        <p:blipFill rotWithShape="1">
          <a:blip r:embed="rId3">
            <a:alphaModFix/>
          </a:blip>
          <a:srcRect t="13397" r="8966" b="19380"/>
          <a:stretch/>
        </p:blipFill>
        <p:spPr>
          <a:xfrm>
            <a:off x="579188" y="1479075"/>
            <a:ext cx="4637525" cy="2568200"/>
          </a:xfrm>
          <a:prstGeom prst="rect">
            <a:avLst/>
          </a:prstGeom>
          <a:noFill/>
          <a:ln>
            <a:noFill/>
          </a:ln>
        </p:spPr>
      </p:pic>
      <p:sp>
        <p:nvSpPr>
          <p:cNvPr id="260" name="Google Shape;260;p26"/>
          <p:cNvSpPr txBox="1">
            <a:spLocks noGrp="1"/>
          </p:cNvSpPr>
          <p:nvPr>
            <p:ph type="sldNum" idx="12"/>
          </p:nvPr>
        </p:nvSpPr>
        <p:spPr>
          <a:xfrm>
            <a:off x="8251808" y="42599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61" name="Google Shape;261;p26"/>
          <p:cNvSpPr/>
          <p:nvPr/>
        </p:nvSpPr>
        <p:spPr>
          <a:xfrm>
            <a:off x="5592525" y="1309200"/>
            <a:ext cx="3134700" cy="2823000"/>
          </a:xfrm>
          <a:prstGeom prst="triangl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txBox="1"/>
          <p:nvPr/>
        </p:nvSpPr>
        <p:spPr>
          <a:xfrm>
            <a:off x="5668725" y="3455200"/>
            <a:ext cx="31347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Personal reproducibility, publish in open access journals, local full metadata &amp; clean data</a:t>
            </a:r>
            <a:endParaRPr>
              <a:latin typeface="Caveat"/>
              <a:ea typeface="Caveat"/>
              <a:cs typeface="Caveat"/>
              <a:sym typeface="Caveat"/>
            </a:endParaRPr>
          </a:p>
        </p:txBody>
      </p:sp>
      <p:cxnSp>
        <p:nvCxnSpPr>
          <p:cNvPr id="263" name="Google Shape;263;p26"/>
          <p:cNvCxnSpPr/>
          <p:nvPr/>
        </p:nvCxnSpPr>
        <p:spPr>
          <a:xfrm>
            <a:off x="6134075" y="3455200"/>
            <a:ext cx="2107800" cy="0"/>
          </a:xfrm>
          <a:prstGeom prst="straightConnector1">
            <a:avLst/>
          </a:prstGeom>
          <a:noFill/>
          <a:ln w="9525" cap="flat" cmpd="sng">
            <a:solidFill>
              <a:schemeClr val="dk2"/>
            </a:solidFill>
            <a:prstDash val="solid"/>
            <a:round/>
            <a:headEnd type="none" w="med" len="med"/>
            <a:tailEnd type="none" w="med" len="med"/>
          </a:ln>
        </p:spPr>
      </p:cxnSp>
      <p:sp>
        <p:nvSpPr>
          <p:cNvPr id="264" name="Google Shape;264;p26"/>
          <p:cNvSpPr txBox="1"/>
          <p:nvPr/>
        </p:nvSpPr>
        <p:spPr>
          <a:xfrm>
            <a:off x="5848775" y="2564525"/>
            <a:ext cx="25971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Reaching out to the broader community for help/feedback on ideas and methods,</a:t>
            </a:r>
            <a:endParaRPr>
              <a:latin typeface="Caveat"/>
              <a:ea typeface="Caveat"/>
              <a:cs typeface="Caveat"/>
              <a:sym typeface="Caveat"/>
            </a:endParaRPr>
          </a:p>
          <a:p>
            <a:pPr marL="0" lvl="0" indent="0" algn="ctr" rtl="0">
              <a:spcBef>
                <a:spcPts val="0"/>
              </a:spcBef>
              <a:spcAft>
                <a:spcPts val="0"/>
              </a:spcAft>
              <a:buNone/>
            </a:pPr>
            <a:r>
              <a:rPr lang="en">
                <a:latin typeface="Caveat"/>
                <a:ea typeface="Caveat"/>
                <a:cs typeface="Caveat"/>
                <a:sym typeface="Caveat"/>
              </a:rPr>
              <a:t>Publish final data to repository</a:t>
            </a:r>
            <a:endParaRPr>
              <a:latin typeface="Caveat"/>
              <a:ea typeface="Caveat"/>
              <a:cs typeface="Caveat"/>
              <a:sym typeface="Caveat"/>
            </a:endParaRPr>
          </a:p>
        </p:txBody>
      </p:sp>
      <p:cxnSp>
        <p:nvCxnSpPr>
          <p:cNvPr id="265" name="Google Shape;265;p26"/>
          <p:cNvCxnSpPr/>
          <p:nvPr/>
        </p:nvCxnSpPr>
        <p:spPr>
          <a:xfrm>
            <a:off x="6558825" y="2541825"/>
            <a:ext cx="1209900" cy="7500"/>
          </a:xfrm>
          <a:prstGeom prst="straightConnector1">
            <a:avLst/>
          </a:prstGeom>
          <a:noFill/>
          <a:ln w="9525" cap="flat" cmpd="sng">
            <a:solidFill>
              <a:schemeClr val="dk2"/>
            </a:solidFill>
            <a:prstDash val="solid"/>
            <a:round/>
            <a:headEnd type="none" w="med" len="med"/>
            <a:tailEnd type="none" w="med" len="med"/>
          </a:ln>
        </p:spPr>
      </p:cxnSp>
      <p:sp>
        <p:nvSpPr>
          <p:cNvPr id="266" name="Google Shape;266;p26"/>
          <p:cNvSpPr txBox="1"/>
          <p:nvPr/>
        </p:nvSpPr>
        <p:spPr>
          <a:xfrm>
            <a:off x="6262125" y="1665775"/>
            <a:ext cx="1795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Full open versioned workflows, open notebooks, public repos, </a:t>
            </a:r>
            <a:endParaRPr>
              <a:latin typeface="Caveat"/>
              <a:ea typeface="Caveat"/>
              <a:cs typeface="Caveat"/>
              <a:sym typeface="Caveat"/>
            </a:endParaRPr>
          </a:p>
        </p:txBody>
      </p:sp>
      <p:sp>
        <p:nvSpPr>
          <p:cNvPr id="2" name="TextBox 1">
            <a:extLst>
              <a:ext uri="{FF2B5EF4-FFF2-40B4-BE49-F238E27FC236}">
                <a16:creationId xmlns:a16="http://schemas.microsoft.com/office/drawing/2014/main" id="{D585743A-3D22-A933-08E8-D01BE4707C1D}"/>
              </a:ext>
            </a:extLst>
          </p:cNvPr>
          <p:cNvSpPr txBox="1"/>
          <p:nvPr/>
        </p:nvSpPr>
        <p:spPr>
          <a:xfrm>
            <a:off x="101601" y="4928056"/>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Is OS happening?</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281" name="Google Shape;281;p28"/>
          <p:cNvPicPr preferRelativeResize="0"/>
          <p:nvPr/>
        </p:nvPicPr>
        <p:blipFill>
          <a:blip r:embed="rId3">
            <a:alphaModFix/>
          </a:blip>
          <a:stretch>
            <a:fillRect/>
          </a:stretch>
        </p:blipFill>
        <p:spPr>
          <a:xfrm>
            <a:off x="576025" y="1346525"/>
            <a:ext cx="3075375" cy="2048600"/>
          </a:xfrm>
          <a:prstGeom prst="rect">
            <a:avLst/>
          </a:prstGeom>
          <a:noFill/>
          <a:ln>
            <a:noFill/>
          </a:ln>
        </p:spPr>
      </p:pic>
      <p:pic>
        <p:nvPicPr>
          <p:cNvPr id="282" name="Google Shape;282;p28"/>
          <p:cNvPicPr preferRelativeResize="0"/>
          <p:nvPr/>
        </p:nvPicPr>
        <p:blipFill>
          <a:blip r:embed="rId4">
            <a:alphaModFix/>
          </a:blip>
          <a:stretch>
            <a:fillRect/>
          </a:stretch>
        </p:blipFill>
        <p:spPr>
          <a:xfrm>
            <a:off x="4170575" y="2984200"/>
            <a:ext cx="4444751" cy="1377875"/>
          </a:xfrm>
          <a:prstGeom prst="rect">
            <a:avLst/>
          </a:prstGeom>
          <a:noFill/>
          <a:ln>
            <a:noFill/>
          </a:ln>
        </p:spPr>
      </p:pic>
      <p:sp>
        <p:nvSpPr>
          <p:cNvPr id="283" name="Google Shape;283;p28"/>
          <p:cNvSpPr txBox="1"/>
          <p:nvPr/>
        </p:nvSpPr>
        <p:spPr>
          <a:xfrm rot="-337795">
            <a:off x="4193350" y="339273"/>
            <a:ext cx="2183432" cy="5727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FF9100"/>
                </a:solidFill>
                <a:latin typeface="Caveat"/>
                <a:ea typeface="Caveat"/>
                <a:cs typeface="Caveat"/>
                <a:sym typeface="Caveat"/>
              </a:rPr>
              <a:t>Should be!</a:t>
            </a:r>
            <a:endParaRPr sz="3500" b="1">
              <a:solidFill>
                <a:srgbClr val="FF9100"/>
              </a:solidFill>
              <a:latin typeface="Caveat"/>
              <a:ea typeface="Caveat"/>
              <a:cs typeface="Caveat"/>
              <a:sym typeface="Caveat"/>
            </a:endParaRPr>
          </a:p>
        </p:txBody>
      </p:sp>
      <p:sp>
        <p:nvSpPr>
          <p:cNvPr id="284" name="Google Shape;284;p28"/>
          <p:cNvSpPr txBox="1"/>
          <p:nvPr/>
        </p:nvSpPr>
        <p:spPr>
          <a:xfrm>
            <a:off x="4027450" y="1547400"/>
            <a:ext cx="4731000" cy="20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Aside from personal motivations to work openly, public agencies and publicly funded work have requirements of public availability as a PUBLIC GOOD</a:t>
            </a:r>
            <a:endParaRPr/>
          </a:p>
        </p:txBody>
      </p:sp>
      <p:sp>
        <p:nvSpPr>
          <p:cNvPr id="285" name="Google Shape;28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TextBox 1">
            <a:extLst>
              <a:ext uri="{FF2B5EF4-FFF2-40B4-BE49-F238E27FC236}">
                <a16:creationId xmlns:a16="http://schemas.microsoft.com/office/drawing/2014/main" id="{9B4D3202-E2B1-FAA0-F517-F80ECE319DA6}"/>
              </a:ext>
            </a:extLst>
          </p:cNvPr>
          <p:cNvSpPr txBox="1"/>
          <p:nvPr/>
        </p:nvSpPr>
        <p:spPr>
          <a:xfrm>
            <a:off x="101601" y="4928056"/>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chemeClr val="tx1"/>
                </a:solidFill>
                <a:latin typeface="PT Sans" panose="020B0503020203020204" pitchFamily="34" charset="77"/>
                <a:ea typeface="Georgia"/>
                <a:cs typeface="Georgia"/>
                <a:sym typeface="Georgia"/>
              </a:rPr>
              <a:t>NIH Strategic Plan for Data Science</a:t>
            </a:r>
            <a:endParaRPr dirty="0">
              <a:solidFill>
                <a:schemeClr val="tx1"/>
              </a:solidFill>
              <a:latin typeface="PT Sans" panose="020B0503020203020204" pitchFamily="34" charset="77"/>
              <a:ea typeface="Georgia"/>
              <a:cs typeface="Georgia"/>
              <a:sym typeface="Georgia"/>
            </a:endParaRPr>
          </a:p>
        </p:txBody>
      </p:sp>
      <p:sp>
        <p:nvSpPr>
          <p:cNvPr id="177" name="Google Shape;177;p24"/>
          <p:cNvSpPr txBox="1">
            <a:spLocks noGrp="1"/>
          </p:cNvSpPr>
          <p:nvPr>
            <p:ph type="body" idx="1"/>
          </p:nvPr>
        </p:nvSpPr>
        <p:spPr>
          <a:xfrm>
            <a:off x="311700" y="1152475"/>
            <a:ext cx="8429700" cy="3227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 sz="1800" dirty="0">
                <a:solidFill>
                  <a:schemeClr val="tx1"/>
                </a:solidFill>
                <a:latin typeface="PT Sans" panose="020B0503020203020204" pitchFamily="34" charset="77"/>
                <a:ea typeface="Georgia"/>
                <a:cs typeface="Georgia"/>
                <a:sym typeface="Georgia"/>
              </a:rPr>
              <a:t>“NIH supports the generation and analysis of substantial quantities of biomedical research data [...] including numerous quantitative and qualitative datasets emanating from fundamental research using model organisms (such as mice, fruit flies, and zebrafish), clinical studies (including medical images), and observational and epidemiological studies (including data from electronic health records and wearable devices). [...]</a:t>
            </a:r>
            <a:endParaRPr sz="1800" dirty="0">
              <a:solidFill>
                <a:schemeClr val="tx1"/>
              </a:solidFill>
              <a:latin typeface="PT Sans" panose="020B0503020203020204" pitchFamily="34" charset="77"/>
              <a:ea typeface="Georgia"/>
              <a:cs typeface="Georgia"/>
              <a:sym typeface="Georgia"/>
            </a:endParaRPr>
          </a:p>
          <a:p>
            <a:pPr marL="0" lvl="0" indent="0" algn="l" rtl="0">
              <a:spcBef>
                <a:spcPts val="1200"/>
              </a:spcBef>
              <a:spcAft>
                <a:spcPts val="1200"/>
              </a:spcAft>
              <a:buClr>
                <a:schemeClr val="dk1"/>
              </a:buClr>
              <a:buSzPts val="1100"/>
              <a:buFont typeface="Arial"/>
              <a:buNone/>
            </a:pPr>
            <a:r>
              <a:rPr lang="en" sz="1800" dirty="0">
                <a:solidFill>
                  <a:schemeClr val="tx1"/>
                </a:solidFill>
                <a:latin typeface="PT Sans" panose="020B0503020203020204" pitchFamily="34" charset="77"/>
                <a:ea typeface="Georgia"/>
                <a:cs typeface="Georgia"/>
                <a:sym typeface="Georgia"/>
              </a:rPr>
              <a:t>By 2025, the total amount of genomics data alone is expected to equal or exceed totals from the three other major producers of large amounts of data: astronomy, YouTube, and Twitter. Indeed, next-generation sequencing data, stored at NIH’s National Center for Biotechnology Information (NCBI), has been growing exponentially for many years and shows no signs of slowing.”</a:t>
            </a:r>
            <a:endParaRPr dirty="0">
              <a:solidFill>
                <a:schemeClr val="tx1"/>
              </a:solidFill>
              <a:latin typeface="PT Sans" panose="020B0503020203020204" pitchFamily="34" charset="77"/>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solidFill>
                <a:latin typeface="PT Sans" panose="020B0503020203020204" pitchFamily="34" charset="77"/>
                <a:ea typeface="Georgia"/>
                <a:cs typeface="Georgia"/>
                <a:sym typeface="Georgia"/>
              </a:rPr>
              <a:t>NSF and NIH New Guidelines</a:t>
            </a:r>
            <a:endParaRPr dirty="0">
              <a:solidFill>
                <a:schemeClr val="tx1"/>
              </a:solidFill>
              <a:latin typeface="PT Sans" panose="020B0503020203020204" pitchFamily="34" charset="77"/>
              <a:ea typeface="Georgia"/>
              <a:cs typeface="Georgia"/>
              <a:sym typeface="Georgia"/>
            </a:endParaRPr>
          </a:p>
        </p:txBody>
      </p:sp>
      <p:sp>
        <p:nvSpPr>
          <p:cNvPr id="189" name="Google Shape;189;p25"/>
          <p:cNvSpPr txBox="1">
            <a:spLocks noGrp="1"/>
          </p:cNvSpPr>
          <p:nvPr>
            <p:ph type="body" idx="1"/>
          </p:nvPr>
        </p:nvSpPr>
        <p:spPr>
          <a:xfrm>
            <a:off x="311700" y="1017725"/>
            <a:ext cx="3999900" cy="341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dirty="0">
                <a:solidFill>
                  <a:schemeClr val="tx1"/>
                </a:solidFill>
                <a:latin typeface="PT Sans" panose="020B0503020203020204" pitchFamily="34" charset="77"/>
                <a:ea typeface="Georgia"/>
                <a:cs typeface="Georgia"/>
                <a:sym typeface="Georgia"/>
              </a:rPr>
              <a:t>NSF - 2018</a:t>
            </a:r>
            <a:endParaRPr dirty="0">
              <a:solidFill>
                <a:schemeClr val="tx1"/>
              </a:solidFill>
              <a:latin typeface="PT Sans" panose="020B0503020203020204" pitchFamily="34" charset="77"/>
              <a:ea typeface="Georgia"/>
              <a:cs typeface="Georgia"/>
              <a:sym typeface="Georgia"/>
            </a:endParaRPr>
          </a:p>
          <a:p>
            <a:pPr marL="457200" lvl="0" indent="-317500" algn="l" rtl="0">
              <a:lnSpc>
                <a:spcPct val="105000"/>
              </a:lnSpc>
              <a:spcBef>
                <a:spcPts val="1200"/>
              </a:spcBef>
              <a:spcAft>
                <a:spcPts val="0"/>
              </a:spcAft>
              <a:buClr>
                <a:srgbClr val="990000"/>
              </a:buClr>
              <a:buSzPts val="1400"/>
              <a:buFont typeface="Georgia"/>
              <a:buChar char="●"/>
            </a:pPr>
            <a:r>
              <a:rPr lang="en" dirty="0">
                <a:solidFill>
                  <a:schemeClr val="tx1"/>
                </a:solidFill>
                <a:latin typeface="PT Sans" panose="020B0503020203020204" pitchFamily="34" charset="77"/>
                <a:ea typeface="Georgia"/>
                <a:cs typeface="Georgia"/>
                <a:sym typeface="Georgia"/>
              </a:rPr>
              <a:t>All software and code must be in a </a:t>
            </a:r>
            <a:r>
              <a:rPr lang="en" b="1" dirty="0">
                <a:solidFill>
                  <a:schemeClr val="tx1"/>
                </a:solidFill>
                <a:latin typeface="PT Sans" panose="020B0503020203020204" pitchFamily="34" charset="77"/>
                <a:ea typeface="Georgia"/>
                <a:cs typeface="Georgia"/>
                <a:sym typeface="Georgia"/>
              </a:rPr>
              <a:t>versioned</a:t>
            </a:r>
            <a:r>
              <a:rPr lang="en" dirty="0">
                <a:solidFill>
                  <a:schemeClr val="tx1"/>
                </a:solidFill>
                <a:latin typeface="PT Sans" panose="020B0503020203020204" pitchFamily="34" charset="77"/>
                <a:ea typeface="Georgia"/>
                <a:cs typeface="Georgia"/>
                <a:sym typeface="Georgia"/>
              </a:rPr>
              <a:t> code repository (e.g., GitHub/</a:t>
            </a:r>
            <a:r>
              <a:rPr lang="en" dirty="0" err="1">
                <a:solidFill>
                  <a:schemeClr val="tx1"/>
                </a:solidFill>
                <a:latin typeface="PT Sans" panose="020B0503020203020204" pitchFamily="34" charset="77"/>
                <a:ea typeface="Georgia"/>
                <a:cs typeface="Georgia"/>
                <a:sym typeface="Georgia"/>
              </a:rPr>
              <a:t>BitBucket</a:t>
            </a:r>
            <a:r>
              <a:rPr lang="en" dirty="0">
                <a:solidFill>
                  <a:schemeClr val="tx1"/>
                </a:solidFill>
                <a:latin typeface="PT Sans" panose="020B0503020203020204" pitchFamily="34" charset="77"/>
                <a:ea typeface="Georgia"/>
                <a:cs typeface="Georgia"/>
                <a:sym typeface="Georgia"/>
              </a:rPr>
              <a:t>) and released immediately</a:t>
            </a:r>
            <a:endParaRPr dirty="0">
              <a:solidFill>
                <a:schemeClr val="tx1"/>
              </a:solidFill>
              <a:latin typeface="PT Sans" panose="020B0503020203020204" pitchFamily="34" charset="77"/>
              <a:ea typeface="Georgia"/>
              <a:cs typeface="Georgia"/>
              <a:sym typeface="Georgia"/>
            </a:endParaRPr>
          </a:p>
          <a:p>
            <a:pPr marL="457200" lvl="0" indent="-317500" algn="l" rtl="0">
              <a:lnSpc>
                <a:spcPct val="105000"/>
              </a:lnSpc>
              <a:spcBef>
                <a:spcPts val="0"/>
              </a:spcBef>
              <a:spcAft>
                <a:spcPts val="0"/>
              </a:spcAft>
              <a:buClr>
                <a:srgbClr val="990000"/>
              </a:buClr>
              <a:buSzPts val="1400"/>
              <a:buFont typeface="Georgia"/>
              <a:buChar char="●"/>
            </a:pPr>
            <a:r>
              <a:rPr lang="en" dirty="0">
                <a:solidFill>
                  <a:schemeClr val="tx1"/>
                </a:solidFill>
                <a:latin typeface="PT Sans" panose="020B0503020203020204" pitchFamily="34" charset="77"/>
                <a:ea typeface="Georgia"/>
                <a:cs typeface="Georgia"/>
                <a:sym typeface="Georgia"/>
              </a:rPr>
              <a:t>Code should be well </a:t>
            </a:r>
            <a:r>
              <a:rPr lang="en" b="1" dirty="0">
                <a:solidFill>
                  <a:schemeClr val="tx1"/>
                </a:solidFill>
                <a:latin typeface="PT Sans" panose="020B0503020203020204" pitchFamily="34" charset="77"/>
                <a:ea typeface="Georgia"/>
                <a:cs typeface="Georgia"/>
                <a:sym typeface="Georgia"/>
              </a:rPr>
              <a:t>documented</a:t>
            </a:r>
            <a:r>
              <a:rPr lang="en" dirty="0">
                <a:solidFill>
                  <a:schemeClr val="tx1"/>
                </a:solidFill>
                <a:latin typeface="PT Sans" panose="020B0503020203020204" pitchFamily="34" charset="77"/>
                <a:ea typeface="Georgia"/>
                <a:cs typeface="Georgia"/>
                <a:sym typeface="Georgia"/>
              </a:rPr>
              <a:t> for others to </a:t>
            </a:r>
            <a:r>
              <a:rPr lang="en" b="1" dirty="0">
                <a:solidFill>
                  <a:schemeClr val="tx1"/>
                </a:solidFill>
                <a:latin typeface="PT Sans" panose="020B0503020203020204" pitchFamily="34" charset="77"/>
                <a:ea typeface="Georgia"/>
                <a:cs typeface="Georgia"/>
                <a:sym typeface="Georgia"/>
              </a:rPr>
              <a:t>reuse</a:t>
            </a:r>
            <a:r>
              <a:rPr lang="en" dirty="0">
                <a:solidFill>
                  <a:schemeClr val="tx1"/>
                </a:solidFill>
                <a:latin typeface="PT Sans" panose="020B0503020203020204" pitchFamily="34" charset="77"/>
                <a:ea typeface="Georgia"/>
                <a:cs typeface="Georgia"/>
                <a:sym typeface="Georgia"/>
              </a:rPr>
              <a:t>. We strongly encourage release of ready-to-use software and code through </a:t>
            </a:r>
            <a:r>
              <a:rPr lang="en" b="1" dirty="0">
                <a:solidFill>
                  <a:schemeClr val="tx1"/>
                </a:solidFill>
                <a:latin typeface="PT Sans" panose="020B0503020203020204" pitchFamily="34" charset="77"/>
                <a:ea typeface="Georgia"/>
                <a:cs typeface="Georgia"/>
                <a:sym typeface="Georgia"/>
              </a:rPr>
              <a:t>integration with computing resources</a:t>
            </a:r>
            <a:r>
              <a:rPr lang="en" dirty="0">
                <a:solidFill>
                  <a:schemeClr val="tx1"/>
                </a:solidFill>
                <a:latin typeface="PT Sans" panose="020B0503020203020204" pitchFamily="34" charset="77"/>
                <a:ea typeface="Georgia"/>
                <a:cs typeface="Georgia"/>
                <a:sym typeface="Georgia"/>
              </a:rPr>
              <a:t> (e.g., Galaxy, </a:t>
            </a:r>
            <a:r>
              <a:rPr lang="en" dirty="0" err="1">
                <a:solidFill>
                  <a:schemeClr val="tx1"/>
                </a:solidFill>
                <a:latin typeface="PT Sans" panose="020B0503020203020204" pitchFamily="34" charset="77"/>
                <a:ea typeface="Georgia"/>
                <a:cs typeface="Georgia"/>
                <a:sym typeface="Georgia"/>
              </a:rPr>
              <a:t>CyVerse</a:t>
            </a:r>
            <a:r>
              <a:rPr lang="en" dirty="0">
                <a:solidFill>
                  <a:schemeClr val="tx1"/>
                </a:solidFill>
                <a:latin typeface="PT Sans" panose="020B0503020203020204" pitchFamily="34" charset="77"/>
                <a:ea typeface="Georgia"/>
                <a:cs typeface="Georgia"/>
                <a:sym typeface="Georgia"/>
              </a:rPr>
              <a:t>)</a:t>
            </a:r>
            <a:endParaRPr dirty="0">
              <a:solidFill>
                <a:schemeClr val="tx1"/>
              </a:solidFill>
              <a:latin typeface="PT Sans" panose="020B0503020203020204" pitchFamily="34" charset="77"/>
              <a:ea typeface="Georgia"/>
              <a:cs typeface="Georgia"/>
              <a:sym typeface="Georgia"/>
            </a:endParaRPr>
          </a:p>
          <a:p>
            <a:pPr marL="457200" lvl="0" indent="-317500" algn="l" rtl="0">
              <a:lnSpc>
                <a:spcPct val="105000"/>
              </a:lnSpc>
              <a:spcBef>
                <a:spcPts val="0"/>
              </a:spcBef>
              <a:spcAft>
                <a:spcPts val="0"/>
              </a:spcAft>
              <a:buClr>
                <a:srgbClr val="990000"/>
              </a:buClr>
              <a:buSzPts val="1400"/>
              <a:buFont typeface="Georgia"/>
              <a:buChar char="●"/>
            </a:pPr>
            <a:r>
              <a:rPr lang="en" dirty="0">
                <a:solidFill>
                  <a:schemeClr val="tx1"/>
                </a:solidFill>
                <a:latin typeface="PT Sans" panose="020B0503020203020204" pitchFamily="34" charset="77"/>
                <a:ea typeface="Georgia"/>
                <a:cs typeface="Georgia"/>
                <a:sym typeface="Georgia"/>
              </a:rPr>
              <a:t>In </a:t>
            </a:r>
            <a:r>
              <a:rPr lang="en" b="1" dirty="0">
                <a:solidFill>
                  <a:schemeClr val="tx1"/>
                </a:solidFill>
                <a:latin typeface="PT Sans" panose="020B0503020203020204" pitchFamily="34" charset="77"/>
                <a:ea typeface="Georgia"/>
                <a:cs typeface="Georgia"/>
                <a:sym typeface="Georgia"/>
              </a:rPr>
              <a:t>Virtual Machines</a:t>
            </a:r>
            <a:r>
              <a:rPr lang="en" dirty="0">
                <a:solidFill>
                  <a:schemeClr val="tx1"/>
                </a:solidFill>
                <a:latin typeface="PT Sans" panose="020B0503020203020204" pitchFamily="34" charset="77"/>
                <a:ea typeface="Georgia"/>
                <a:cs typeface="Georgia"/>
                <a:sym typeface="Georgia"/>
              </a:rPr>
              <a:t> (e.g., AWS, </a:t>
            </a:r>
            <a:r>
              <a:rPr lang="en" dirty="0" err="1">
                <a:solidFill>
                  <a:schemeClr val="tx1"/>
                </a:solidFill>
                <a:latin typeface="PT Sans" panose="020B0503020203020204" pitchFamily="34" charset="77"/>
                <a:ea typeface="Georgia"/>
                <a:cs typeface="Georgia"/>
                <a:sym typeface="Georgia"/>
              </a:rPr>
              <a:t>JetStream</a:t>
            </a:r>
            <a:r>
              <a:rPr lang="en" dirty="0">
                <a:solidFill>
                  <a:schemeClr val="tx1"/>
                </a:solidFill>
                <a:latin typeface="PT Sans" panose="020B0503020203020204" pitchFamily="34" charset="77"/>
                <a:ea typeface="Georgia"/>
                <a:cs typeface="Georgia"/>
                <a:sym typeface="Georgia"/>
              </a:rPr>
              <a:t>), and in </a:t>
            </a:r>
            <a:r>
              <a:rPr lang="en" b="1" dirty="0">
                <a:solidFill>
                  <a:schemeClr val="tx1"/>
                </a:solidFill>
                <a:latin typeface="PT Sans" panose="020B0503020203020204" pitchFamily="34" charset="77"/>
                <a:ea typeface="Georgia"/>
                <a:cs typeface="Georgia"/>
                <a:sym typeface="Georgia"/>
              </a:rPr>
              <a:t>Containers</a:t>
            </a:r>
            <a:r>
              <a:rPr lang="en" dirty="0">
                <a:solidFill>
                  <a:schemeClr val="tx1"/>
                </a:solidFill>
                <a:latin typeface="PT Sans" panose="020B0503020203020204" pitchFamily="34" charset="77"/>
                <a:ea typeface="Georgia"/>
                <a:cs typeface="Georgia"/>
                <a:sym typeface="Georgia"/>
              </a:rPr>
              <a:t> (e.g., Docker/</a:t>
            </a:r>
            <a:r>
              <a:rPr lang="en" dirty="0" err="1">
                <a:solidFill>
                  <a:schemeClr val="tx1"/>
                </a:solidFill>
                <a:latin typeface="PT Sans" panose="020B0503020203020204" pitchFamily="34" charset="77"/>
                <a:ea typeface="Georgia"/>
                <a:cs typeface="Georgia"/>
                <a:sym typeface="Georgia"/>
              </a:rPr>
              <a:t>DockerHub</a:t>
            </a:r>
            <a:r>
              <a:rPr lang="en" dirty="0">
                <a:solidFill>
                  <a:schemeClr val="tx1"/>
                </a:solidFill>
                <a:latin typeface="PT Sans" panose="020B0503020203020204" pitchFamily="34" charset="77"/>
                <a:ea typeface="Georgia"/>
                <a:cs typeface="Georgia"/>
                <a:sym typeface="Georgia"/>
              </a:rPr>
              <a:t>).</a:t>
            </a:r>
            <a:endParaRPr dirty="0">
              <a:solidFill>
                <a:schemeClr val="tx1"/>
              </a:solidFill>
              <a:latin typeface="PT Sans" panose="020B0503020203020204" pitchFamily="34" charset="77"/>
              <a:ea typeface="Georgia"/>
              <a:cs typeface="Georgia"/>
              <a:sym typeface="Georgia"/>
            </a:endParaRPr>
          </a:p>
        </p:txBody>
      </p:sp>
      <p:sp>
        <p:nvSpPr>
          <p:cNvPr id="190" name="Google Shape;190;p25"/>
          <p:cNvSpPr txBox="1">
            <a:spLocks noGrp="1"/>
          </p:cNvSpPr>
          <p:nvPr>
            <p:ph type="body" idx="2"/>
          </p:nvPr>
        </p:nvSpPr>
        <p:spPr>
          <a:xfrm>
            <a:off x="4832400" y="1029188"/>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tx1"/>
                </a:solidFill>
                <a:latin typeface="PT Sans" panose="020B0503020203020204" pitchFamily="34" charset="77"/>
                <a:ea typeface="Georgia"/>
                <a:cs typeface="Georgia"/>
                <a:sym typeface="Georgia"/>
              </a:rPr>
              <a:t>NIH - Effective January 2023</a:t>
            </a:r>
            <a:endParaRPr dirty="0">
              <a:solidFill>
                <a:schemeClr val="tx1"/>
              </a:solidFill>
              <a:latin typeface="PT Sans" panose="020B0503020203020204" pitchFamily="34" charset="77"/>
              <a:ea typeface="Georgia"/>
              <a:cs typeface="Georgia"/>
              <a:sym typeface="Georgia"/>
            </a:endParaRPr>
          </a:p>
          <a:p>
            <a:pPr marL="457200" lvl="0" indent="-342900" algn="l" rtl="0">
              <a:spcBef>
                <a:spcPts val="1200"/>
              </a:spcBef>
              <a:spcAft>
                <a:spcPts val="0"/>
              </a:spcAft>
              <a:buClr>
                <a:srgbClr val="990000"/>
              </a:buClr>
              <a:buSzPts val="1800"/>
              <a:buFont typeface="Georgia"/>
              <a:buChar char="●"/>
            </a:pPr>
            <a:r>
              <a:rPr lang="en" dirty="0">
                <a:solidFill>
                  <a:schemeClr val="tx1"/>
                </a:solidFill>
                <a:latin typeface="PT Sans" panose="020B0503020203020204" pitchFamily="34" charset="77"/>
                <a:ea typeface="Georgia"/>
                <a:cs typeface="Georgia"/>
                <a:sym typeface="Georgia"/>
              </a:rPr>
              <a:t>“[s]hared scientific data should be made accessible as soon as possible, and no later than the time of an associated publication, or the end of the award/support period, whichever comes first.”</a:t>
            </a:r>
            <a:endParaRPr dirty="0">
              <a:solidFill>
                <a:schemeClr val="tx1"/>
              </a:solidFill>
              <a:latin typeface="PT Sans" panose="020B0503020203020204" pitchFamily="34" charset="77"/>
              <a:ea typeface="Georgia"/>
              <a:cs typeface="Georgia"/>
              <a:sym typeface="Georgia"/>
            </a:endParaRPr>
          </a:p>
          <a:p>
            <a:pPr marL="457200" lvl="0" indent="-317500" algn="l" rtl="0">
              <a:spcBef>
                <a:spcPts val="0"/>
              </a:spcBef>
              <a:spcAft>
                <a:spcPts val="0"/>
              </a:spcAft>
              <a:buClr>
                <a:srgbClr val="990000"/>
              </a:buClr>
              <a:buSzPts val="1400"/>
              <a:buFont typeface="Georgia"/>
              <a:buChar char="●"/>
            </a:pPr>
            <a:r>
              <a:rPr lang="en" dirty="0">
                <a:solidFill>
                  <a:schemeClr val="tx1"/>
                </a:solidFill>
                <a:latin typeface="PT Sans" panose="020B0503020203020204" pitchFamily="34" charset="77"/>
                <a:ea typeface="Georgia"/>
                <a:cs typeface="Georgia"/>
                <a:sym typeface="Georgia"/>
              </a:rPr>
              <a:t>Through the requirement to submit a Plan, researchers are prospectively planning for data sharing, which we anticipate will increasingly lead researchers to integrate data sharing into the routine conduct of research.</a:t>
            </a:r>
            <a:endParaRPr dirty="0">
              <a:solidFill>
                <a:schemeClr val="tx1"/>
              </a:solidFill>
              <a:latin typeface="PT Sans" panose="020B0503020203020204" pitchFamily="34" charset="77"/>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i="1">
                <a:latin typeface="PT Sans"/>
                <a:ea typeface="PT Sans"/>
                <a:cs typeface="PT Sans"/>
                <a:sym typeface="PT Sans"/>
              </a:rPr>
              <a:t>That’s a lot though...</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259" name="Google Shape;259;p26"/>
          <p:cNvPicPr preferRelativeResize="0"/>
          <p:nvPr/>
        </p:nvPicPr>
        <p:blipFill rotWithShape="1">
          <a:blip r:embed="rId3">
            <a:alphaModFix/>
          </a:blip>
          <a:srcRect t="13397" r="8966" b="19380"/>
          <a:stretch/>
        </p:blipFill>
        <p:spPr>
          <a:xfrm>
            <a:off x="579188" y="1479075"/>
            <a:ext cx="4637525" cy="2568200"/>
          </a:xfrm>
          <a:prstGeom prst="rect">
            <a:avLst/>
          </a:prstGeom>
          <a:noFill/>
          <a:ln>
            <a:noFill/>
          </a:ln>
        </p:spPr>
      </p:pic>
      <p:sp>
        <p:nvSpPr>
          <p:cNvPr id="260" name="Google Shape;260;p26"/>
          <p:cNvSpPr txBox="1">
            <a:spLocks noGrp="1"/>
          </p:cNvSpPr>
          <p:nvPr>
            <p:ph type="sldNum" idx="12"/>
          </p:nvPr>
        </p:nvSpPr>
        <p:spPr>
          <a:xfrm>
            <a:off x="8251808" y="42599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61" name="Google Shape;261;p26"/>
          <p:cNvSpPr/>
          <p:nvPr/>
        </p:nvSpPr>
        <p:spPr>
          <a:xfrm>
            <a:off x="5592525" y="1309200"/>
            <a:ext cx="3134700" cy="2823000"/>
          </a:xfrm>
          <a:prstGeom prst="triangl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txBox="1"/>
          <p:nvPr/>
        </p:nvSpPr>
        <p:spPr>
          <a:xfrm>
            <a:off x="5668725" y="3455200"/>
            <a:ext cx="31347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Personal reproducibility, publish in open access journals, local full metadata &amp; clean data</a:t>
            </a:r>
            <a:endParaRPr>
              <a:latin typeface="Caveat"/>
              <a:ea typeface="Caveat"/>
              <a:cs typeface="Caveat"/>
              <a:sym typeface="Caveat"/>
            </a:endParaRPr>
          </a:p>
        </p:txBody>
      </p:sp>
      <p:cxnSp>
        <p:nvCxnSpPr>
          <p:cNvPr id="263" name="Google Shape;263;p26"/>
          <p:cNvCxnSpPr/>
          <p:nvPr/>
        </p:nvCxnSpPr>
        <p:spPr>
          <a:xfrm>
            <a:off x="6134075" y="3455200"/>
            <a:ext cx="2107800" cy="0"/>
          </a:xfrm>
          <a:prstGeom prst="straightConnector1">
            <a:avLst/>
          </a:prstGeom>
          <a:noFill/>
          <a:ln w="9525" cap="flat" cmpd="sng">
            <a:solidFill>
              <a:schemeClr val="dk2"/>
            </a:solidFill>
            <a:prstDash val="solid"/>
            <a:round/>
            <a:headEnd type="none" w="med" len="med"/>
            <a:tailEnd type="none" w="med" len="med"/>
          </a:ln>
        </p:spPr>
      </p:cxnSp>
      <p:sp>
        <p:nvSpPr>
          <p:cNvPr id="264" name="Google Shape;264;p26"/>
          <p:cNvSpPr txBox="1"/>
          <p:nvPr/>
        </p:nvSpPr>
        <p:spPr>
          <a:xfrm>
            <a:off x="5848775" y="2564525"/>
            <a:ext cx="25971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Reaching out to the broader community for help/feedback on ideas and methods,</a:t>
            </a:r>
            <a:endParaRPr>
              <a:latin typeface="Caveat"/>
              <a:ea typeface="Caveat"/>
              <a:cs typeface="Caveat"/>
              <a:sym typeface="Caveat"/>
            </a:endParaRPr>
          </a:p>
          <a:p>
            <a:pPr marL="0" lvl="0" indent="0" algn="ctr" rtl="0">
              <a:spcBef>
                <a:spcPts val="0"/>
              </a:spcBef>
              <a:spcAft>
                <a:spcPts val="0"/>
              </a:spcAft>
              <a:buNone/>
            </a:pPr>
            <a:r>
              <a:rPr lang="en">
                <a:latin typeface="Caveat"/>
                <a:ea typeface="Caveat"/>
                <a:cs typeface="Caveat"/>
                <a:sym typeface="Caveat"/>
              </a:rPr>
              <a:t>Publish final data to repository</a:t>
            </a:r>
            <a:endParaRPr>
              <a:latin typeface="Caveat"/>
              <a:ea typeface="Caveat"/>
              <a:cs typeface="Caveat"/>
              <a:sym typeface="Caveat"/>
            </a:endParaRPr>
          </a:p>
        </p:txBody>
      </p:sp>
      <p:cxnSp>
        <p:nvCxnSpPr>
          <p:cNvPr id="265" name="Google Shape;265;p26"/>
          <p:cNvCxnSpPr/>
          <p:nvPr/>
        </p:nvCxnSpPr>
        <p:spPr>
          <a:xfrm>
            <a:off x="6558825" y="2541825"/>
            <a:ext cx="1209900" cy="7500"/>
          </a:xfrm>
          <a:prstGeom prst="straightConnector1">
            <a:avLst/>
          </a:prstGeom>
          <a:noFill/>
          <a:ln w="9525" cap="flat" cmpd="sng">
            <a:solidFill>
              <a:schemeClr val="dk2"/>
            </a:solidFill>
            <a:prstDash val="solid"/>
            <a:round/>
            <a:headEnd type="none" w="med" len="med"/>
            <a:tailEnd type="none" w="med" len="med"/>
          </a:ln>
        </p:spPr>
      </p:cxnSp>
      <p:sp>
        <p:nvSpPr>
          <p:cNvPr id="266" name="Google Shape;266;p26"/>
          <p:cNvSpPr txBox="1"/>
          <p:nvPr/>
        </p:nvSpPr>
        <p:spPr>
          <a:xfrm>
            <a:off x="6262125" y="1665775"/>
            <a:ext cx="1795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veat"/>
                <a:ea typeface="Caveat"/>
                <a:cs typeface="Caveat"/>
                <a:sym typeface="Caveat"/>
              </a:rPr>
              <a:t>Full open versioned workflows, open notebooks, public repos, </a:t>
            </a:r>
            <a:endParaRPr>
              <a:latin typeface="Caveat"/>
              <a:ea typeface="Caveat"/>
              <a:cs typeface="Caveat"/>
              <a:sym typeface="Caveat"/>
            </a:endParaRPr>
          </a:p>
        </p:txBody>
      </p:sp>
      <p:sp>
        <p:nvSpPr>
          <p:cNvPr id="2" name="TextBox 1">
            <a:extLst>
              <a:ext uri="{FF2B5EF4-FFF2-40B4-BE49-F238E27FC236}">
                <a16:creationId xmlns:a16="http://schemas.microsoft.com/office/drawing/2014/main" id="{D585743A-3D22-A933-08E8-D01BE4707C1D}"/>
              </a:ext>
            </a:extLst>
          </p:cNvPr>
          <p:cNvSpPr txBox="1"/>
          <p:nvPr/>
        </p:nvSpPr>
        <p:spPr>
          <a:xfrm>
            <a:off x="101601" y="4928056"/>
            <a:ext cx="3268134" cy="215444"/>
          </a:xfrm>
          <a:prstGeom prst="rect">
            <a:avLst/>
          </a:prstGeom>
          <a:noFill/>
        </p:spPr>
        <p:txBody>
          <a:bodyPr wrap="square" rtlCol="0">
            <a:spAutoFit/>
          </a:bodyPr>
          <a:lstStyle/>
          <a:p>
            <a:r>
              <a:rPr lang="en-US" sz="800" i="1" dirty="0"/>
              <a:t>Credit: Jessica Couture, UCSB, “Open Science &amp; Metadata” </a:t>
            </a:r>
          </a:p>
        </p:txBody>
      </p:sp>
    </p:spTree>
    <p:extLst>
      <p:ext uri="{BB962C8B-B14F-4D97-AF65-F5344CB8AC3E}">
        <p14:creationId xmlns:p14="http://schemas.microsoft.com/office/powerpoint/2010/main" val="93901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CF47EE-5227-D7AB-EC43-A53B30AFC2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TextBox 2">
            <a:extLst>
              <a:ext uri="{FF2B5EF4-FFF2-40B4-BE49-F238E27FC236}">
                <a16:creationId xmlns:a16="http://schemas.microsoft.com/office/drawing/2014/main" id="{F27B6D4A-0667-81DE-280C-09E5877983DA}"/>
              </a:ext>
            </a:extLst>
          </p:cNvPr>
          <p:cNvSpPr txBox="1"/>
          <p:nvPr/>
        </p:nvSpPr>
        <p:spPr>
          <a:xfrm>
            <a:off x="688428" y="1964267"/>
            <a:ext cx="7784030" cy="830997"/>
          </a:xfrm>
          <a:prstGeom prst="rect">
            <a:avLst/>
          </a:prstGeom>
          <a:noFill/>
        </p:spPr>
        <p:txBody>
          <a:bodyPr wrap="square" rtlCol="0">
            <a:spAutoFit/>
          </a:bodyPr>
          <a:lstStyle/>
          <a:p>
            <a:pPr algn="ctr"/>
            <a:r>
              <a:rPr lang="en" sz="2400" dirty="0">
                <a:solidFill>
                  <a:srgbClr val="1C4587"/>
                </a:solidFill>
                <a:latin typeface="PT Sans" panose="020B0503020203020204" pitchFamily="34" charset="77"/>
                <a:ea typeface="Georgia"/>
                <a:cs typeface="Georgia"/>
                <a:sym typeface="Georgia"/>
              </a:rPr>
              <a:t>Where is your research/lab/discipline stack in this world of open and reproducible science?</a:t>
            </a:r>
            <a:endParaRPr lang="en-US" sz="2400" dirty="0">
              <a:latin typeface="PT Sans" panose="020B0503020203020204" pitchFamily="34" charset="77"/>
            </a:endParaRPr>
          </a:p>
        </p:txBody>
      </p:sp>
    </p:spTree>
    <p:extLst>
      <p:ext uri="{BB962C8B-B14F-4D97-AF65-F5344CB8AC3E}">
        <p14:creationId xmlns:p14="http://schemas.microsoft.com/office/powerpoint/2010/main" val="1719055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C4587"/>
                </a:solidFill>
                <a:latin typeface="Georgia"/>
                <a:ea typeface="Georgia"/>
                <a:cs typeface="Georgia"/>
                <a:sym typeface="Georgia"/>
              </a:rPr>
              <a:t>What we really need:</a:t>
            </a:r>
            <a:endParaRPr>
              <a:solidFill>
                <a:srgbClr val="1C4587"/>
              </a:solidFill>
              <a:latin typeface="Georgia"/>
              <a:ea typeface="Georgia"/>
              <a:cs typeface="Georgia"/>
              <a:sym typeface="Georgia"/>
            </a:endParaRPr>
          </a:p>
        </p:txBody>
      </p:sp>
      <p:pic>
        <p:nvPicPr>
          <p:cNvPr id="233" name="Google Shape;233;p30"/>
          <p:cNvPicPr preferRelativeResize="0"/>
          <p:nvPr/>
        </p:nvPicPr>
        <p:blipFill>
          <a:blip r:embed="rId3">
            <a:alphaModFix/>
          </a:blip>
          <a:stretch>
            <a:fillRect/>
          </a:stretch>
        </p:blipFill>
        <p:spPr>
          <a:xfrm>
            <a:off x="235325" y="4379700"/>
            <a:ext cx="2614600" cy="703350"/>
          </a:xfrm>
          <a:prstGeom prst="rect">
            <a:avLst/>
          </a:prstGeom>
          <a:noFill/>
          <a:ln>
            <a:noFill/>
          </a:ln>
        </p:spPr>
      </p:pic>
      <p:pic>
        <p:nvPicPr>
          <p:cNvPr id="234" name="Google Shape;234;p30"/>
          <p:cNvPicPr preferRelativeResize="0"/>
          <p:nvPr/>
        </p:nvPicPr>
        <p:blipFill>
          <a:blip r:embed="rId4">
            <a:alphaModFix/>
          </a:blip>
          <a:stretch>
            <a:fillRect/>
          </a:stretch>
        </p:blipFill>
        <p:spPr>
          <a:xfrm>
            <a:off x="3054913" y="4534363"/>
            <a:ext cx="2489275" cy="548675"/>
          </a:xfrm>
          <a:prstGeom prst="rect">
            <a:avLst/>
          </a:prstGeom>
          <a:noFill/>
          <a:ln>
            <a:noFill/>
          </a:ln>
        </p:spPr>
      </p:pic>
      <p:pic>
        <p:nvPicPr>
          <p:cNvPr id="235" name="Google Shape;235;p30"/>
          <p:cNvPicPr preferRelativeResize="0"/>
          <p:nvPr/>
        </p:nvPicPr>
        <p:blipFill>
          <a:blip r:embed="rId5">
            <a:alphaModFix/>
          </a:blip>
          <a:stretch>
            <a:fillRect/>
          </a:stretch>
        </p:blipFill>
        <p:spPr>
          <a:xfrm>
            <a:off x="5749175" y="4457038"/>
            <a:ext cx="3204399" cy="548675"/>
          </a:xfrm>
          <a:prstGeom prst="rect">
            <a:avLst/>
          </a:prstGeom>
          <a:noFill/>
          <a:ln>
            <a:noFill/>
          </a:ln>
        </p:spPr>
      </p:pic>
      <p:pic>
        <p:nvPicPr>
          <p:cNvPr id="236" name="Google Shape;236;p30"/>
          <p:cNvPicPr preferRelativeResize="0"/>
          <p:nvPr/>
        </p:nvPicPr>
        <p:blipFill rotWithShape="1">
          <a:blip r:embed="rId6">
            <a:alphaModFix/>
          </a:blip>
          <a:srcRect l="2033" t="2561" r="2927" b="2561"/>
          <a:stretch/>
        </p:blipFill>
        <p:spPr>
          <a:xfrm>
            <a:off x="4097950" y="284250"/>
            <a:ext cx="3750549" cy="3759375"/>
          </a:xfrm>
          <a:prstGeom prst="rect">
            <a:avLst/>
          </a:prstGeom>
          <a:noFill/>
          <a:ln>
            <a:noFill/>
          </a:ln>
        </p:spPr>
      </p:pic>
      <p:sp>
        <p:nvSpPr>
          <p:cNvPr id="2" name="TextBox 1">
            <a:extLst>
              <a:ext uri="{FF2B5EF4-FFF2-40B4-BE49-F238E27FC236}">
                <a16:creationId xmlns:a16="http://schemas.microsoft.com/office/drawing/2014/main" id="{2D30C861-89F3-864A-48C4-72F2C2A827BE}"/>
              </a:ext>
            </a:extLst>
          </p:cNvPr>
          <p:cNvSpPr txBox="1"/>
          <p:nvPr/>
        </p:nvSpPr>
        <p:spPr>
          <a:xfrm>
            <a:off x="235325" y="1655585"/>
            <a:ext cx="3439033" cy="1569660"/>
          </a:xfrm>
          <a:prstGeom prst="rect">
            <a:avLst/>
          </a:prstGeom>
          <a:noFill/>
        </p:spPr>
        <p:txBody>
          <a:bodyPr wrap="square" rtlCol="0">
            <a:spAutoFit/>
          </a:bodyPr>
          <a:lstStyle/>
          <a:p>
            <a:pPr algn="ctr"/>
            <a:r>
              <a:rPr lang="en-US" sz="2400" dirty="0">
                <a:latin typeface="PT Sans" panose="020B0503020203020204" pitchFamily="34" charset="77"/>
              </a:rPr>
              <a:t>Research with </a:t>
            </a:r>
          </a:p>
          <a:p>
            <a:pPr algn="ctr"/>
            <a:r>
              <a:rPr lang="en-US" sz="2400" dirty="0">
                <a:latin typeface="PT Sans" panose="020B0503020203020204" pitchFamily="34" charset="77"/>
              </a:rPr>
              <a:t>Data Science </a:t>
            </a:r>
          </a:p>
          <a:p>
            <a:pPr algn="ctr"/>
            <a:r>
              <a:rPr lang="en-US" sz="2400" i="1" dirty="0">
                <a:latin typeface="PT Sans" panose="020B0503020203020204" pitchFamily="34" charset="77"/>
              </a:rPr>
              <a:t>requires</a:t>
            </a:r>
          </a:p>
          <a:p>
            <a:pPr algn="ctr"/>
            <a:r>
              <a:rPr lang="en-US" sz="2400" dirty="0">
                <a:latin typeface="PT Sans" panose="020B0503020203020204" pitchFamily="34" charset="77"/>
              </a:rPr>
              <a:t>Team Science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p:nvPr/>
        </p:nvSpPr>
        <p:spPr>
          <a:xfrm rot="10800000" flipH="1">
            <a:off x="1285875" y="3098000"/>
            <a:ext cx="2963100" cy="988800"/>
          </a:xfrm>
          <a:prstGeom prst="parallelogram">
            <a:avLst>
              <a:gd name="adj" fmla="val 62110"/>
            </a:avLst>
          </a:prstGeom>
          <a:solidFill>
            <a:srgbClr val="C9DAF8"/>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127" name="Google Shape;127;p20"/>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128" name="Google Shape;128;p20"/>
          <p:cNvSpPr txBox="1">
            <a:spLocks noGrp="1"/>
          </p:cNvSpPr>
          <p:nvPr>
            <p:ph type="title" idx="4294967295"/>
          </p:nvPr>
        </p:nvSpPr>
        <p:spPr>
          <a:xfrm>
            <a:off x="3113398" y="1209750"/>
            <a:ext cx="2205300" cy="5727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latin typeface="PT Sans"/>
                <a:ea typeface="PT Sans"/>
                <a:cs typeface="PT Sans"/>
                <a:sym typeface="PT Sans"/>
              </a:rPr>
              <a:t>Doing the work</a:t>
            </a:r>
            <a:endParaRPr sz="2400" b="1">
              <a:solidFill>
                <a:srgbClr val="1155CC"/>
              </a:solidFill>
              <a:latin typeface="PT Sans"/>
              <a:ea typeface="PT Sans"/>
              <a:cs typeface="PT Sans"/>
              <a:sym typeface="PT Sans"/>
            </a:endParaRPr>
          </a:p>
          <a:p>
            <a:pPr marL="457200" lvl="0" indent="0" algn="l" rtl="0">
              <a:spcBef>
                <a:spcPts val="0"/>
              </a:spcBef>
              <a:spcAft>
                <a:spcPts val="0"/>
              </a:spcAft>
              <a:buNone/>
            </a:pPr>
            <a:endParaRPr sz="2400" b="1">
              <a:solidFill>
                <a:srgbClr val="1155CC"/>
              </a:solidFill>
              <a:latin typeface="PT Sans"/>
              <a:ea typeface="PT Sans"/>
              <a:cs typeface="PT Sans"/>
              <a:sym typeface="PT Sans"/>
            </a:endParaRPr>
          </a:p>
          <a:p>
            <a:pPr marL="0" lvl="0" indent="0" algn="l" rtl="0">
              <a:spcBef>
                <a:spcPts val="0"/>
              </a:spcBef>
              <a:spcAft>
                <a:spcPts val="0"/>
              </a:spcAft>
              <a:buNone/>
            </a:pPr>
            <a:endParaRPr sz="2400" b="1">
              <a:solidFill>
                <a:srgbClr val="1155CC"/>
              </a:solidFill>
              <a:latin typeface="PT Sans"/>
              <a:ea typeface="PT Sans"/>
              <a:cs typeface="PT Sans"/>
              <a:sym typeface="PT Sans"/>
            </a:endParaRPr>
          </a:p>
        </p:txBody>
      </p:sp>
      <p:sp>
        <p:nvSpPr>
          <p:cNvPr id="129" name="Google Shape;129;p20"/>
          <p:cNvSpPr/>
          <p:nvPr/>
        </p:nvSpPr>
        <p:spPr>
          <a:xfrm rot="10800000" flipH="1">
            <a:off x="2023850" y="4092525"/>
            <a:ext cx="2880600" cy="1077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0"/>
          <p:cNvPicPr preferRelativeResize="0"/>
          <p:nvPr/>
        </p:nvPicPr>
        <p:blipFill>
          <a:blip r:embed="rId4">
            <a:alphaModFix/>
          </a:blip>
          <a:stretch>
            <a:fillRect/>
          </a:stretch>
        </p:blipFill>
        <p:spPr>
          <a:xfrm>
            <a:off x="5106708" y="1782448"/>
            <a:ext cx="2551615" cy="941550"/>
          </a:xfrm>
          <a:prstGeom prst="rect">
            <a:avLst/>
          </a:prstGeom>
          <a:noFill/>
          <a:ln>
            <a:noFill/>
          </a:ln>
        </p:spPr>
      </p:pic>
      <p:pic>
        <p:nvPicPr>
          <p:cNvPr id="131" name="Google Shape;131;p20"/>
          <p:cNvPicPr preferRelativeResize="0"/>
          <p:nvPr/>
        </p:nvPicPr>
        <p:blipFill>
          <a:blip r:embed="rId5">
            <a:alphaModFix/>
          </a:blip>
          <a:stretch>
            <a:fillRect/>
          </a:stretch>
        </p:blipFill>
        <p:spPr>
          <a:xfrm>
            <a:off x="7074150" y="1539135"/>
            <a:ext cx="2603900" cy="1229625"/>
          </a:xfrm>
          <a:prstGeom prst="rect">
            <a:avLst/>
          </a:prstGeom>
          <a:noFill/>
          <a:ln>
            <a:noFill/>
          </a:ln>
        </p:spPr>
      </p:pic>
      <p:pic>
        <p:nvPicPr>
          <p:cNvPr id="132" name="Google Shape;132;p20"/>
          <p:cNvPicPr preferRelativeResize="0"/>
          <p:nvPr/>
        </p:nvPicPr>
        <p:blipFill>
          <a:blip r:embed="rId6">
            <a:alphaModFix/>
          </a:blip>
          <a:stretch>
            <a:fillRect/>
          </a:stretch>
        </p:blipFill>
        <p:spPr>
          <a:xfrm>
            <a:off x="3745023" y="1720300"/>
            <a:ext cx="1407025" cy="1407025"/>
          </a:xfrm>
          <a:prstGeom prst="rect">
            <a:avLst/>
          </a:prstGeom>
          <a:noFill/>
          <a:ln>
            <a:noFill/>
          </a:ln>
        </p:spPr>
      </p:pic>
      <p:pic>
        <p:nvPicPr>
          <p:cNvPr id="133" name="Google Shape;133;p20"/>
          <p:cNvPicPr preferRelativeResize="0"/>
          <p:nvPr/>
        </p:nvPicPr>
        <p:blipFill>
          <a:blip r:embed="rId7">
            <a:alphaModFix/>
          </a:blip>
          <a:stretch>
            <a:fillRect/>
          </a:stretch>
        </p:blipFill>
        <p:spPr>
          <a:xfrm>
            <a:off x="6298880" y="3217172"/>
            <a:ext cx="1746200" cy="425996"/>
          </a:xfrm>
          <a:prstGeom prst="rect">
            <a:avLst/>
          </a:prstGeom>
          <a:noFill/>
          <a:ln>
            <a:noFill/>
          </a:ln>
        </p:spPr>
      </p:pic>
      <p:pic>
        <p:nvPicPr>
          <p:cNvPr id="134" name="Google Shape;134;p20"/>
          <p:cNvPicPr preferRelativeResize="0"/>
          <p:nvPr/>
        </p:nvPicPr>
        <p:blipFill>
          <a:blip r:embed="rId8">
            <a:alphaModFix/>
          </a:blip>
          <a:stretch>
            <a:fillRect/>
          </a:stretch>
        </p:blipFill>
        <p:spPr>
          <a:xfrm>
            <a:off x="5027300" y="3655475"/>
            <a:ext cx="1307250" cy="1307250"/>
          </a:xfrm>
          <a:prstGeom prst="rect">
            <a:avLst/>
          </a:prstGeom>
          <a:noFill/>
          <a:ln>
            <a:noFill/>
          </a:ln>
        </p:spPr>
      </p:pic>
      <p:pic>
        <p:nvPicPr>
          <p:cNvPr id="135" name="Google Shape;135;p20"/>
          <p:cNvPicPr preferRelativeResize="0"/>
          <p:nvPr/>
        </p:nvPicPr>
        <p:blipFill>
          <a:blip r:embed="rId9">
            <a:alphaModFix/>
          </a:blip>
          <a:stretch>
            <a:fillRect/>
          </a:stretch>
        </p:blipFill>
        <p:spPr>
          <a:xfrm>
            <a:off x="4344825" y="2835725"/>
            <a:ext cx="1746200" cy="819758"/>
          </a:xfrm>
          <a:prstGeom prst="rect">
            <a:avLst/>
          </a:prstGeom>
          <a:noFill/>
          <a:ln>
            <a:noFill/>
          </a:ln>
        </p:spPr>
      </p:pic>
      <p:sp>
        <p:nvSpPr>
          <p:cNvPr id="136" name="Google Shape;136;p20"/>
          <p:cNvSpPr/>
          <p:nvPr/>
        </p:nvSpPr>
        <p:spPr>
          <a:xfrm rot="10800000" flipH="1">
            <a:off x="0" y="1080425"/>
            <a:ext cx="3499800" cy="1989600"/>
          </a:xfrm>
          <a:prstGeom prst="parallelogram">
            <a:avLst>
              <a:gd name="adj" fmla="val 64294"/>
            </a:avLst>
          </a:prstGeom>
          <a:solidFill>
            <a:srgbClr val="666666">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38" name="Google Shape;138;p20"/>
          <p:cNvPicPr preferRelativeResize="0"/>
          <p:nvPr/>
        </p:nvPicPr>
        <p:blipFill rotWithShape="1">
          <a:blip r:embed="rId10">
            <a:alphaModFix/>
          </a:blip>
          <a:srcRect l="24414"/>
          <a:stretch/>
        </p:blipFill>
        <p:spPr>
          <a:xfrm>
            <a:off x="6924401" y="3939200"/>
            <a:ext cx="1450824" cy="1002974"/>
          </a:xfrm>
          <a:prstGeom prst="rect">
            <a:avLst/>
          </a:prstGeom>
          <a:noFill/>
          <a:ln>
            <a:noFill/>
          </a:ln>
        </p:spPr>
      </p:pic>
      <p:pic>
        <p:nvPicPr>
          <p:cNvPr id="139" name="Google Shape;139;p20"/>
          <p:cNvPicPr preferRelativeResize="0"/>
          <p:nvPr/>
        </p:nvPicPr>
        <p:blipFill>
          <a:blip r:embed="rId11">
            <a:alphaModFix/>
          </a:blip>
          <a:stretch>
            <a:fillRect/>
          </a:stretch>
        </p:blipFill>
        <p:spPr>
          <a:xfrm>
            <a:off x="5679688" y="2057275"/>
            <a:ext cx="2276000" cy="1707000"/>
          </a:xfrm>
          <a:prstGeom prst="rect">
            <a:avLst/>
          </a:prstGeom>
          <a:noFill/>
          <a:ln>
            <a:noFill/>
          </a:ln>
        </p:spPr>
      </p:pic>
      <p:pic>
        <p:nvPicPr>
          <p:cNvPr id="140" name="Google Shape;140;p20"/>
          <p:cNvPicPr preferRelativeResize="0"/>
          <p:nvPr/>
        </p:nvPicPr>
        <p:blipFill>
          <a:blip r:embed="rId12">
            <a:alphaModFix/>
          </a:blip>
          <a:stretch>
            <a:fillRect/>
          </a:stretch>
        </p:blipFill>
        <p:spPr>
          <a:xfrm>
            <a:off x="8252947" y="3171725"/>
            <a:ext cx="525117" cy="426000"/>
          </a:xfrm>
          <a:prstGeom prst="rect">
            <a:avLst/>
          </a:prstGeom>
          <a:noFill/>
          <a:ln>
            <a:noFill/>
          </a:ln>
        </p:spPr>
      </p:pic>
      <p:sp>
        <p:nvSpPr>
          <p:cNvPr id="2" name="TextBox 1">
            <a:extLst>
              <a:ext uri="{FF2B5EF4-FFF2-40B4-BE49-F238E27FC236}">
                <a16:creationId xmlns:a16="http://schemas.microsoft.com/office/drawing/2014/main" id="{BB79934E-8671-AB2F-D6DD-ABBAF08A8F9C}"/>
              </a:ext>
            </a:extLst>
          </p:cNvPr>
          <p:cNvSpPr txBox="1"/>
          <p:nvPr/>
        </p:nvSpPr>
        <p:spPr>
          <a:xfrm>
            <a:off x="-24838" y="4928056"/>
            <a:ext cx="3268134" cy="215444"/>
          </a:xfrm>
          <a:prstGeom prst="rect">
            <a:avLst/>
          </a:prstGeom>
          <a:noFill/>
        </p:spPr>
        <p:txBody>
          <a:bodyPr wrap="square" rtlCol="0">
            <a:spAutoFit/>
          </a:bodyPr>
          <a:lstStyle/>
          <a:p>
            <a:r>
              <a:rPr lang="en-US" sz="800" i="1" dirty="0"/>
              <a:t>Credit: Jessica Couture, UCSB, “Open Science &amp; Metadata” </a:t>
            </a:r>
          </a:p>
        </p:txBody>
      </p:sp>
    </p:spTree>
    <p:extLst>
      <p:ext uri="{BB962C8B-B14F-4D97-AF65-F5344CB8AC3E}">
        <p14:creationId xmlns:p14="http://schemas.microsoft.com/office/powerpoint/2010/main" val="3201288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body" idx="1"/>
          </p:nvPr>
        </p:nvSpPr>
        <p:spPr>
          <a:xfrm>
            <a:off x="146750" y="560525"/>
            <a:ext cx="8885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b="1">
                <a:solidFill>
                  <a:srgbClr val="45818E"/>
                </a:solidFill>
                <a:latin typeface="Fira Sans Condensed"/>
                <a:ea typeface="Fira Sans Condensed"/>
                <a:cs typeface="Fira Sans Condensed"/>
                <a:sym typeface="Fira Sans Condensed"/>
              </a:rPr>
              <a:t>RMarkdown: </a:t>
            </a:r>
            <a:r>
              <a:rPr lang="en" sz="1900">
                <a:solidFill>
                  <a:srgbClr val="45818E"/>
                </a:solidFill>
                <a:latin typeface="Fira Sans Condensed"/>
                <a:ea typeface="Fira Sans Condensed"/>
                <a:cs typeface="Fira Sans Condensed"/>
                <a:sym typeface="Fira Sans Condensed"/>
              </a:rPr>
              <a:t>Analyses &amp; figures together, rendered to your reporting output of choice.</a:t>
            </a:r>
            <a:r>
              <a:rPr lang="en" sz="1900" b="1">
                <a:solidFill>
                  <a:srgbClr val="45818E"/>
                </a:solidFill>
                <a:latin typeface="Fira Sans Condensed"/>
                <a:ea typeface="Fira Sans Condensed"/>
                <a:cs typeface="Fira Sans Condensed"/>
                <a:sym typeface="Fira Sans Condensed"/>
              </a:rPr>
              <a:t> </a:t>
            </a:r>
            <a:endParaRPr sz="1700" b="1">
              <a:latin typeface="Fira Sans Condensed"/>
              <a:ea typeface="Fira Sans Condensed"/>
              <a:cs typeface="Fira Sans Condensed"/>
              <a:sym typeface="Fira Sans Condensed"/>
            </a:endParaRPr>
          </a:p>
        </p:txBody>
      </p:sp>
      <p:sp>
        <p:nvSpPr>
          <p:cNvPr id="86" name="Google Shape;86;p17"/>
          <p:cNvSpPr txBox="1"/>
          <p:nvPr/>
        </p:nvSpPr>
        <p:spPr>
          <a:xfrm>
            <a:off x="7098075" y="4850275"/>
            <a:ext cx="19344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Condensed"/>
                <a:ea typeface="Fira Sans Condensed"/>
                <a:cs typeface="Fira Sans Condensed"/>
                <a:sym typeface="Fira Sans Condensed"/>
              </a:rPr>
              <a:t>Learn: </a:t>
            </a:r>
            <a:r>
              <a:rPr lang="en" sz="1000" u="sng">
                <a:solidFill>
                  <a:schemeClr val="hlink"/>
                </a:solidFill>
                <a:latin typeface="Fira Sans Condensed"/>
                <a:ea typeface="Fira Sans Condensed"/>
                <a:cs typeface="Fira Sans Condensed"/>
                <a:sym typeface="Fira Sans Condensed"/>
                <a:hlinkClick r:id="rId3"/>
              </a:rPr>
              <a:t>rmarkdown.rstudio.com</a:t>
            </a:r>
            <a:r>
              <a:rPr lang="en" sz="1000">
                <a:solidFill>
                  <a:schemeClr val="dk1"/>
                </a:solidFill>
                <a:latin typeface="Fira Sans Condensed"/>
                <a:ea typeface="Fira Sans Condensed"/>
                <a:cs typeface="Fira Sans Condensed"/>
                <a:sym typeface="Fira Sans Condensed"/>
              </a:rPr>
              <a:t>  </a:t>
            </a:r>
            <a:endParaRPr>
              <a:solidFill>
                <a:srgbClr val="595959"/>
              </a:solidFill>
              <a:latin typeface="Fira Sans Condensed"/>
              <a:ea typeface="Fira Sans Condensed"/>
              <a:cs typeface="Fira Sans Condensed"/>
              <a:sym typeface="Fira Sans Condensed"/>
            </a:endParaRPr>
          </a:p>
        </p:txBody>
      </p:sp>
      <p:pic>
        <p:nvPicPr>
          <p:cNvPr id="87" name="Google Shape;87;p17"/>
          <p:cNvPicPr preferRelativeResize="0"/>
          <p:nvPr/>
        </p:nvPicPr>
        <p:blipFill rotWithShape="1">
          <a:blip r:embed="rId4">
            <a:alphaModFix/>
          </a:blip>
          <a:srcRect l="5687" t="27656"/>
          <a:stretch/>
        </p:blipFill>
        <p:spPr>
          <a:xfrm>
            <a:off x="1453299" y="1341476"/>
            <a:ext cx="3810449" cy="2312749"/>
          </a:xfrm>
          <a:prstGeom prst="rect">
            <a:avLst/>
          </a:prstGeom>
          <a:noFill/>
          <a:ln w="28575" cap="flat" cmpd="sng">
            <a:solidFill>
              <a:schemeClr val="dk2"/>
            </a:solidFill>
            <a:prstDash val="solid"/>
            <a:round/>
            <a:headEnd type="none" w="sm" len="sm"/>
            <a:tailEnd type="none" w="sm" len="sm"/>
          </a:ln>
        </p:spPr>
      </p:pic>
      <p:sp>
        <p:nvSpPr>
          <p:cNvPr id="88" name="Google Shape;88;p17"/>
          <p:cNvSpPr/>
          <p:nvPr/>
        </p:nvSpPr>
        <p:spPr>
          <a:xfrm rot="10800000" flipH="1">
            <a:off x="3805750" y="3717050"/>
            <a:ext cx="1381800" cy="621600"/>
          </a:xfrm>
          <a:prstGeom prst="bentArrow">
            <a:avLst>
              <a:gd name="adj1" fmla="val 25000"/>
              <a:gd name="adj2" fmla="val 24003"/>
              <a:gd name="adj3" fmla="val 25000"/>
              <a:gd name="adj4" fmla="val 43750"/>
            </a:avLst>
          </a:prstGeom>
          <a:solidFill>
            <a:srgbClr val="76A5AF"/>
          </a:solidFill>
          <a:ln w="1905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p:nvPr/>
        </p:nvSpPr>
        <p:spPr>
          <a:xfrm>
            <a:off x="2284450" y="3625550"/>
            <a:ext cx="1399500" cy="62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Our RMarkdown file renders to:</a:t>
            </a: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p:txBody>
      </p:sp>
      <p:sp>
        <p:nvSpPr>
          <p:cNvPr id="90" name="Google Shape;90;p17"/>
          <p:cNvSpPr txBox="1"/>
          <p:nvPr/>
        </p:nvSpPr>
        <p:spPr>
          <a:xfrm>
            <a:off x="4115300" y="3777950"/>
            <a:ext cx="639600" cy="37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HTML!</a:t>
            </a: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p:txBody>
      </p:sp>
      <p:sp>
        <p:nvSpPr>
          <p:cNvPr id="91" name="Google Shape;91;p17"/>
          <p:cNvSpPr txBox="1"/>
          <p:nvPr/>
        </p:nvSpPr>
        <p:spPr>
          <a:xfrm>
            <a:off x="79650" y="4370075"/>
            <a:ext cx="6483300" cy="8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Fira Sans Condensed"/>
                <a:ea typeface="Fira Sans Condensed"/>
                <a:cs typeface="Fira Sans Condensed"/>
                <a:sym typeface="Fira Sans Condensed"/>
              </a:rPr>
              <a:t>Imagine never copy-pasting a graph into your doc again!!</a:t>
            </a:r>
            <a:endParaRPr b="1">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b="1">
                <a:solidFill>
                  <a:srgbClr val="595959"/>
                </a:solidFill>
                <a:latin typeface="Fira Sans Condensed"/>
                <a:ea typeface="Fira Sans Condensed"/>
                <a:cs typeface="Fira Sans Condensed"/>
                <a:sym typeface="Fira Sans Condensed"/>
              </a:rPr>
              <a:t>Outputs as Word, PDF, HTML:  Now you can share a URL rather than attaching a file!</a:t>
            </a:r>
            <a:endParaRPr b="1">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And that same URL will update rather than re-attaching a new version of the file 😍</a:t>
            </a:r>
            <a:endParaRPr>
              <a:solidFill>
                <a:srgbClr val="595959"/>
              </a:solidFill>
              <a:latin typeface="Fira Sans Condensed"/>
              <a:ea typeface="Fira Sans Condensed"/>
              <a:cs typeface="Fira Sans Condensed"/>
              <a:sym typeface="Fira Sans Condensed"/>
            </a:endParaRPr>
          </a:p>
        </p:txBody>
      </p:sp>
      <p:pic>
        <p:nvPicPr>
          <p:cNvPr id="92" name="Google Shape;92;p17"/>
          <p:cNvPicPr preferRelativeResize="0"/>
          <p:nvPr/>
        </p:nvPicPr>
        <p:blipFill rotWithShape="1">
          <a:blip r:embed="rId5">
            <a:alphaModFix/>
          </a:blip>
          <a:srcRect t="11166"/>
          <a:stretch/>
        </p:blipFill>
        <p:spPr>
          <a:xfrm>
            <a:off x="5463000" y="1337205"/>
            <a:ext cx="3265698" cy="3300446"/>
          </a:xfrm>
          <a:prstGeom prst="rect">
            <a:avLst/>
          </a:prstGeom>
          <a:noFill/>
          <a:ln w="28575" cap="flat" cmpd="sng">
            <a:solidFill>
              <a:schemeClr val="dk2"/>
            </a:solidFill>
            <a:prstDash val="solid"/>
            <a:round/>
            <a:headEnd type="none" w="sm" len="sm"/>
            <a:tailEnd type="none" w="sm" len="sm"/>
          </a:ln>
        </p:spPr>
      </p:pic>
      <p:sp>
        <p:nvSpPr>
          <p:cNvPr id="93" name="Google Shape;93;p17"/>
          <p:cNvSpPr txBox="1"/>
          <p:nvPr/>
        </p:nvSpPr>
        <p:spPr>
          <a:xfrm>
            <a:off x="555400" y="1548300"/>
            <a:ext cx="563400" cy="37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Text </a:t>
            </a:r>
            <a:endParaRPr>
              <a:solidFill>
                <a:srgbClr val="595959"/>
              </a:solidFill>
              <a:latin typeface="Fira Sans Condensed"/>
              <a:ea typeface="Fira Sans Condensed"/>
              <a:cs typeface="Fira Sans Condensed"/>
              <a:sym typeface="Fira Sans Condensed"/>
            </a:endParaRPr>
          </a:p>
        </p:txBody>
      </p:sp>
      <p:sp>
        <p:nvSpPr>
          <p:cNvPr id="94" name="Google Shape;94;p17"/>
          <p:cNvSpPr txBox="1"/>
          <p:nvPr/>
        </p:nvSpPr>
        <p:spPr>
          <a:xfrm>
            <a:off x="382625" y="2179000"/>
            <a:ext cx="1132200" cy="47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Code – R, Python, </a:t>
            </a: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a:solidFill>
                  <a:srgbClr val="595959"/>
                </a:solidFill>
                <a:latin typeface="Fira Sans Condensed"/>
                <a:ea typeface="Fira Sans Condensed"/>
                <a:cs typeface="Fira Sans Condensed"/>
                <a:sym typeface="Fira Sans Condensed"/>
              </a:rPr>
              <a:t>SQL, bash...</a:t>
            </a: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solidFill>
                <a:srgbClr val="595959"/>
              </a:solidFill>
              <a:latin typeface="Fira Sans Condensed"/>
              <a:ea typeface="Fira Sans Condensed"/>
              <a:cs typeface="Fira Sans Condensed"/>
              <a:sym typeface="Fira Sans Condensed"/>
            </a:endParaRPr>
          </a:p>
        </p:txBody>
      </p:sp>
      <p:sp>
        <p:nvSpPr>
          <p:cNvPr id="95" name="Google Shape;95;p17"/>
          <p:cNvSpPr/>
          <p:nvPr/>
        </p:nvSpPr>
        <p:spPr>
          <a:xfrm flipH="1">
            <a:off x="1241100" y="2241281"/>
            <a:ext cx="133200" cy="3318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flipH="1">
            <a:off x="1117550" y="1460863"/>
            <a:ext cx="244800" cy="6216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131900" y="64025"/>
            <a:ext cx="881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Reproducibility &amp; communication enabled by open tools</a:t>
            </a:r>
            <a:endParaRPr>
              <a:solidFill>
                <a:srgbClr val="FFFFFF"/>
              </a:solidFill>
              <a:highlight>
                <a:srgbClr val="134F5C"/>
              </a:highlight>
              <a:latin typeface="Zilla Slab"/>
              <a:ea typeface="Zilla Slab"/>
              <a:cs typeface="Zilla Slab"/>
              <a:sym typeface="Zilla Slab"/>
            </a:endParaRPr>
          </a:p>
        </p:txBody>
      </p:sp>
      <p:sp>
        <p:nvSpPr>
          <p:cNvPr id="98" name="Google Shape;98;p17"/>
          <p:cNvSpPr txBox="1">
            <a:spLocks noGrp="1"/>
          </p:cNvSpPr>
          <p:nvPr>
            <p:ph type="body" idx="1"/>
          </p:nvPr>
        </p:nvSpPr>
        <p:spPr>
          <a:xfrm>
            <a:off x="1365950" y="966550"/>
            <a:ext cx="3127200" cy="474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900">
                <a:solidFill>
                  <a:srgbClr val="666666"/>
                </a:solidFill>
                <a:latin typeface="Fira Sans Condensed"/>
                <a:ea typeface="Fira Sans Condensed"/>
                <a:cs typeface="Fira Sans Condensed"/>
                <a:sym typeface="Fira Sans Condensed"/>
              </a:rPr>
              <a:t>Iteration &amp; reproducibility</a:t>
            </a:r>
            <a:endParaRPr sz="1900" b="1">
              <a:solidFill>
                <a:srgbClr val="666666"/>
              </a:solidFill>
              <a:latin typeface="Fira Sans Condensed"/>
              <a:ea typeface="Fira Sans Condensed"/>
              <a:cs typeface="Fira Sans Condensed"/>
              <a:sym typeface="Fira Sans Condensed"/>
            </a:endParaRPr>
          </a:p>
        </p:txBody>
      </p:sp>
      <p:sp>
        <p:nvSpPr>
          <p:cNvPr id="99" name="Google Shape;99;p17"/>
          <p:cNvSpPr txBox="1">
            <a:spLocks noGrp="1"/>
          </p:cNvSpPr>
          <p:nvPr>
            <p:ph type="body" idx="1"/>
          </p:nvPr>
        </p:nvSpPr>
        <p:spPr>
          <a:xfrm>
            <a:off x="5310600" y="966550"/>
            <a:ext cx="4138200" cy="474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900">
                <a:solidFill>
                  <a:srgbClr val="666666"/>
                </a:solidFill>
                <a:latin typeface="Fira Sans Condensed"/>
                <a:ea typeface="Fira Sans Condensed"/>
                <a:cs typeface="Fira Sans Condensed"/>
                <a:sym typeface="Fira Sans Condensed"/>
              </a:rPr>
              <a:t>Communication: open, earlier</a:t>
            </a:r>
            <a:endParaRPr sz="1900" b="1">
              <a:solidFill>
                <a:srgbClr val="666666"/>
              </a:solidFill>
              <a:latin typeface="Fira Sans Condensed"/>
              <a:ea typeface="Fira Sans Condensed"/>
              <a:cs typeface="Fira Sans Condensed"/>
              <a:sym typeface="Fira Sans Condensed"/>
            </a:endParaRPr>
          </a:p>
        </p:txBody>
      </p:sp>
      <p:sp>
        <p:nvSpPr>
          <p:cNvPr id="2" name="TextBox 1">
            <a:extLst>
              <a:ext uri="{FF2B5EF4-FFF2-40B4-BE49-F238E27FC236}">
                <a16:creationId xmlns:a16="http://schemas.microsoft.com/office/drawing/2014/main" id="{1BE99387-1181-DAB1-2D4D-7FEDDD6083FD}"/>
              </a:ext>
            </a:extLst>
          </p:cNvPr>
          <p:cNvSpPr txBox="1"/>
          <p:nvPr/>
        </p:nvSpPr>
        <p:spPr>
          <a:xfrm>
            <a:off x="7107767" y="4687742"/>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PT Sans"/>
                <a:ea typeface="PT Sans"/>
                <a:cs typeface="PT Sans"/>
                <a:sym typeface="PT Sans"/>
              </a:rPr>
              <a:t>What is </a:t>
            </a:r>
            <a:r>
              <a:rPr lang="en" sz="3600" b="1" dirty="0">
                <a:latin typeface="PT Sans"/>
                <a:ea typeface="PT Sans"/>
                <a:cs typeface="PT Sans"/>
                <a:sym typeface="PT Sans"/>
              </a:rPr>
              <a:t>Open Science</a:t>
            </a:r>
            <a:r>
              <a:rPr lang="en" sz="3600" dirty="0">
                <a:latin typeface="PT Sans"/>
                <a:ea typeface="PT Sans"/>
                <a:cs typeface="PT Sans"/>
                <a:sym typeface="PT Sans"/>
              </a:rPr>
              <a:t>?</a:t>
            </a:r>
            <a:endParaRPr sz="3600" dirty="0">
              <a:latin typeface="PT Sans"/>
              <a:ea typeface="PT Sans"/>
              <a:cs typeface="PT Sans"/>
              <a:sym typeface="PT Sans"/>
            </a:endParaRPr>
          </a:p>
          <a:p>
            <a:pPr marL="457200" lvl="0" indent="0" algn="l" rtl="0">
              <a:spcBef>
                <a:spcPts val="0"/>
              </a:spcBef>
              <a:spcAft>
                <a:spcPts val="0"/>
              </a:spcAft>
              <a:buNone/>
            </a:pPr>
            <a:endParaRPr sz="3600"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Google Shape;63;p14">
            <a:extLst>
              <a:ext uri="{FF2B5EF4-FFF2-40B4-BE49-F238E27FC236}">
                <a16:creationId xmlns:a16="http://schemas.microsoft.com/office/drawing/2014/main" id="{1FA62EC1-DEF5-5736-F9B7-BAA1CE2CCFC4}"/>
              </a:ext>
            </a:extLst>
          </p:cNvPr>
          <p:cNvSpPr txBox="1">
            <a:spLocks/>
          </p:cNvSpPr>
          <p:nvPr/>
        </p:nvSpPr>
        <p:spPr>
          <a:xfrm>
            <a:off x="406200" y="1626234"/>
            <a:ext cx="8498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dirty="0">
                <a:latin typeface="PT Sans"/>
                <a:ea typeface="PT Sans"/>
                <a:cs typeface="PT Sans"/>
                <a:sym typeface="PT Sans"/>
              </a:rPr>
              <a:t>What is </a:t>
            </a:r>
            <a:r>
              <a:rPr lang="en-US" sz="3600" b="1" dirty="0">
                <a:latin typeface="PT Sans"/>
                <a:ea typeface="PT Sans"/>
                <a:cs typeface="PT Sans"/>
                <a:sym typeface="PT Sans"/>
              </a:rPr>
              <a:t>Reproducible Science</a:t>
            </a:r>
            <a:r>
              <a:rPr lang="en-US" sz="3600" dirty="0">
                <a:latin typeface="PT Sans"/>
                <a:ea typeface="PT Sans"/>
                <a:cs typeface="PT Sans"/>
                <a:sym typeface="PT Sans"/>
              </a:rPr>
              <a:t>?</a:t>
            </a:r>
          </a:p>
          <a:p>
            <a:pPr marL="457200"/>
            <a:endParaRPr lang="en-US" sz="3600" dirty="0">
              <a:latin typeface="PT Sans"/>
              <a:ea typeface="PT Sans"/>
              <a:cs typeface="PT Sans"/>
              <a:sym typeface="PT Sans"/>
            </a:endParaRPr>
          </a:p>
          <a:p>
            <a:endParaRPr lang="en-US" sz="2400" dirty="0">
              <a:latin typeface="PT Sans"/>
              <a:ea typeface="PT Sans"/>
              <a:cs typeface="PT Sans"/>
              <a:sym typeface="PT Sans"/>
            </a:endParaRPr>
          </a:p>
          <a:p>
            <a:endParaRPr lang="en-US" sz="2400" dirty="0">
              <a:latin typeface="PT Sans"/>
              <a:ea typeface="PT Sans"/>
              <a:cs typeface="PT Sans"/>
              <a:sym typeface="PT Sans"/>
            </a:endParaRPr>
          </a:p>
        </p:txBody>
      </p:sp>
      <p:sp>
        <p:nvSpPr>
          <p:cNvPr id="4" name="Google Shape;63;p14">
            <a:extLst>
              <a:ext uri="{FF2B5EF4-FFF2-40B4-BE49-F238E27FC236}">
                <a16:creationId xmlns:a16="http://schemas.microsoft.com/office/drawing/2014/main" id="{691B6308-0B5C-C9F8-CD2C-F8908783F797}"/>
              </a:ext>
            </a:extLst>
          </p:cNvPr>
          <p:cNvSpPr txBox="1">
            <a:spLocks/>
          </p:cNvSpPr>
          <p:nvPr/>
        </p:nvSpPr>
        <p:spPr>
          <a:xfrm>
            <a:off x="406200" y="2858375"/>
            <a:ext cx="8498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dirty="0">
                <a:latin typeface="PT Sans"/>
                <a:ea typeface="PT Sans"/>
                <a:cs typeface="PT Sans"/>
                <a:sym typeface="PT Sans"/>
              </a:rPr>
              <a:t>What is </a:t>
            </a:r>
            <a:r>
              <a:rPr lang="en-US" sz="3600" b="1" dirty="0">
                <a:latin typeface="PT Sans"/>
                <a:ea typeface="PT Sans"/>
                <a:cs typeface="PT Sans"/>
                <a:sym typeface="PT Sans"/>
              </a:rPr>
              <a:t>Open (Reproducible) Science</a:t>
            </a:r>
            <a:r>
              <a:rPr lang="en-US" sz="3600" dirty="0">
                <a:latin typeface="PT Sans"/>
                <a:ea typeface="PT Sans"/>
                <a:cs typeface="PT Sans"/>
                <a:sym typeface="PT Sans"/>
              </a:rPr>
              <a:t>?</a:t>
            </a:r>
          </a:p>
          <a:p>
            <a:pPr marL="457200"/>
            <a:endParaRPr lang="en-US" sz="3600" dirty="0">
              <a:latin typeface="PT Sans"/>
              <a:ea typeface="PT Sans"/>
              <a:cs typeface="PT Sans"/>
              <a:sym typeface="PT Sans"/>
            </a:endParaRPr>
          </a:p>
          <a:p>
            <a:endParaRPr lang="en-US" sz="2400" dirty="0">
              <a:latin typeface="PT Sans"/>
              <a:ea typeface="PT Sans"/>
              <a:cs typeface="PT Sans"/>
              <a:sym typeface="PT Sans"/>
            </a:endParaRPr>
          </a:p>
          <a:p>
            <a:endParaRPr lang="en-US" sz="2400" dirty="0">
              <a:latin typeface="PT Sans"/>
              <a:ea typeface="PT Sans"/>
              <a:cs typeface="PT Sans"/>
              <a:sym typeface="PT Sans"/>
            </a:endParaRPr>
          </a:p>
        </p:txBody>
      </p:sp>
    </p:spTree>
    <p:extLst>
      <p:ext uri="{BB962C8B-B14F-4D97-AF65-F5344CB8AC3E}">
        <p14:creationId xmlns:p14="http://schemas.microsoft.com/office/powerpoint/2010/main" val="2948539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311700" y="1076275"/>
            <a:ext cx="8632200" cy="3537300"/>
          </a:xfrm>
          <a:prstGeom prst="rect">
            <a:avLst/>
          </a:prstGeom>
        </p:spPr>
        <p:txBody>
          <a:bodyPr spcFirstLastPara="1" wrap="square" lIns="91425" tIns="91425" rIns="91425" bIns="91425" anchor="t" anchorCtr="0">
            <a:noAutofit/>
          </a:bodyPr>
          <a:lstStyle/>
          <a:p>
            <a:pPr marL="101600" marR="0" lvl="0" indent="0" algn="l" rtl="0">
              <a:lnSpc>
                <a:spcPct val="115000"/>
              </a:lnSpc>
              <a:spcBef>
                <a:spcPts val="1000"/>
              </a:spcBef>
              <a:spcAft>
                <a:spcPts val="0"/>
              </a:spcAft>
              <a:buSzPts val="2000"/>
              <a:buNone/>
            </a:pPr>
            <a:endParaRPr sz="2000" dirty="0">
              <a:latin typeface="Fira Sans Condensed"/>
              <a:ea typeface="Fira Sans Condensed"/>
              <a:cs typeface="Fira Sans Condensed"/>
              <a:sym typeface="Fira Sans Condensed"/>
            </a:endParaRPr>
          </a:p>
          <a:p>
            <a:pPr marL="457200" lvl="0" indent="-355600" algn="l" rtl="0">
              <a:spcBef>
                <a:spcPts val="1000"/>
              </a:spcBef>
              <a:spcAft>
                <a:spcPts val="0"/>
              </a:spcAft>
              <a:buSzPts val="2000"/>
              <a:buFont typeface="Fira Sans Condensed"/>
              <a:buChar char="●"/>
            </a:pPr>
            <a:r>
              <a:rPr lang="en" sz="2000" b="1" dirty="0">
                <a:latin typeface="Fira Sans Condensed"/>
                <a:ea typeface="Fira Sans Condensed"/>
                <a:cs typeface="Fira Sans Condensed"/>
                <a:sym typeface="Fira Sans Condensed"/>
              </a:rPr>
              <a:t>Shared conventions reduce friction &amp; cognitive load</a:t>
            </a:r>
            <a:endParaRPr sz="2000" b="1" dirty="0">
              <a:latin typeface="Fira Sans Condensed"/>
              <a:ea typeface="Fira Sans Condensed"/>
              <a:cs typeface="Fira Sans Condensed"/>
              <a:sym typeface="Fira Sans Condensed"/>
            </a:endParaRPr>
          </a:p>
          <a:p>
            <a:pPr marL="914400" lvl="1" indent="-355600" algn="l" rtl="0">
              <a:spcBef>
                <a:spcPts val="0"/>
              </a:spcBef>
              <a:spcAft>
                <a:spcPts val="0"/>
              </a:spcAft>
              <a:buSzPts val="2000"/>
              <a:buFont typeface="Fira Sans Condensed"/>
              <a:buChar char="○"/>
            </a:pPr>
            <a:r>
              <a:rPr lang="en" sz="2000" dirty="0">
                <a:latin typeface="Fira Sans Condensed"/>
                <a:ea typeface="Fira Sans Condensed"/>
                <a:cs typeface="Fira Sans Condensed"/>
                <a:sym typeface="Fira Sans Condensed"/>
              </a:rPr>
              <a:t>Common ground, easier to talk about, easier to ask for help</a:t>
            </a:r>
            <a:endParaRPr sz="2000" dirty="0">
              <a:latin typeface="Fira Sans Condensed"/>
              <a:ea typeface="Fira Sans Condensed"/>
              <a:cs typeface="Fira Sans Condensed"/>
              <a:sym typeface="Fira Sans Condensed"/>
            </a:endParaRPr>
          </a:p>
          <a:p>
            <a:pPr marL="914400" lvl="1" indent="-355600" algn="l" rtl="0">
              <a:spcBef>
                <a:spcPts val="0"/>
              </a:spcBef>
              <a:spcAft>
                <a:spcPts val="0"/>
              </a:spcAft>
              <a:buSzPts val="2000"/>
              <a:buFont typeface="Fira Sans Condensed"/>
              <a:buChar char="○"/>
            </a:pPr>
            <a:r>
              <a:rPr lang="en" sz="2000" dirty="0">
                <a:latin typeface="Fira Sans Condensed"/>
                <a:ea typeface="Fira Sans Condensed"/>
                <a:cs typeface="Fira Sans Condensed"/>
                <a:sym typeface="Fira Sans Condensed"/>
              </a:rPr>
              <a:t>You don’t need to design everything from scratch</a:t>
            </a:r>
            <a:endParaRPr sz="2000" dirty="0">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latin typeface="Fira Sans Condensed"/>
              <a:ea typeface="Fira Sans Condensed"/>
              <a:cs typeface="Fira Sans Condensed"/>
              <a:sym typeface="Fira Sans Condensed"/>
            </a:endParaRPr>
          </a:p>
          <a:p>
            <a:pPr marL="0" lvl="0" indent="0" algn="l" rtl="0">
              <a:spcBef>
                <a:spcPts val="0"/>
              </a:spcBef>
              <a:spcAft>
                <a:spcPts val="0"/>
              </a:spcAft>
              <a:buNone/>
            </a:pPr>
            <a:r>
              <a:rPr lang="en" sz="2000" dirty="0">
                <a:latin typeface="Fira Sans Condensed"/>
                <a:ea typeface="Fira Sans Condensed"/>
                <a:cs typeface="Fira Sans Condensed"/>
                <a:sym typeface="Fira Sans Condensed"/>
              </a:rPr>
              <a:t>But what about “your” way? Shared systems do constrain your behavior a little – </a:t>
            </a:r>
            <a:endParaRPr sz="2000" dirty="0">
              <a:latin typeface="Fira Sans Condensed"/>
              <a:ea typeface="Fira Sans Condensed"/>
              <a:cs typeface="Fira Sans Condensed"/>
              <a:sym typeface="Fira Sans Condensed"/>
            </a:endParaRPr>
          </a:p>
        </p:txBody>
      </p:sp>
      <p:sp>
        <p:nvSpPr>
          <p:cNvPr id="115" name="Google Shape;115;p1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Shared practices are useful beyond shared projects</a:t>
            </a:r>
            <a:endParaRPr>
              <a:solidFill>
                <a:srgbClr val="FFFFFF"/>
              </a:solidFill>
              <a:highlight>
                <a:srgbClr val="134F5C"/>
              </a:highlight>
              <a:latin typeface="Zilla Slab"/>
              <a:ea typeface="Zilla Slab"/>
              <a:cs typeface="Zilla Slab"/>
              <a:sym typeface="Zilla Slab"/>
            </a:endParaRPr>
          </a:p>
        </p:txBody>
      </p:sp>
      <p:sp>
        <p:nvSpPr>
          <p:cNvPr id="2" name="TextBox 1">
            <a:extLst>
              <a:ext uri="{FF2B5EF4-FFF2-40B4-BE49-F238E27FC236}">
                <a16:creationId xmlns:a16="http://schemas.microsoft.com/office/drawing/2014/main" id="{D43ED393-9330-6679-A239-F01A87EE9B4F}"/>
              </a:ext>
            </a:extLst>
          </p:cNvPr>
          <p:cNvSpPr txBox="1"/>
          <p:nvPr/>
        </p:nvSpPr>
        <p:spPr>
          <a:xfrm>
            <a:off x="6997700" y="4696986"/>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235500" y="1000075"/>
            <a:ext cx="8694300" cy="3842400"/>
          </a:xfrm>
          <a:prstGeom prst="rect">
            <a:avLst/>
          </a:prstGeom>
        </p:spPr>
        <p:txBody>
          <a:bodyPr spcFirstLastPara="1" wrap="square" lIns="91425" tIns="91425" rIns="91425" bIns="91425" anchor="t" anchorCtr="0">
            <a:noAutofit/>
          </a:bodyPr>
          <a:lstStyle/>
          <a:p>
            <a:pPr marL="0" lvl="0" indent="0" algn="ctr" rtl="0">
              <a:spcBef>
                <a:spcPts val="1800"/>
              </a:spcBef>
              <a:spcAft>
                <a:spcPts val="0"/>
              </a:spcAft>
              <a:buNone/>
            </a:pPr>
            <a:r>
              <a:rPr lang="en" sz="2600" b="1">
                <a:solidFill>
                  <a:srgbClr val="45818E"/>
                </a:solidFill>
                <a:latin typeface="Fira Sans Condensed"/>
                <a:ea typeface="Fira Sans Condensed"/>
                <a:cs typeface="Fira Sans Condensed"/>
                <a:sym typeface="Fira Sans Condensed"/>
              </a:rPr>
              <a:t>“It’s like agreeing that we will all drive on the left or the right. A hallmark of civilization is following conventions that constrain your behavior a little, in the name of public safety.”</a:t>
            </a:r>
            <a:endParaRPr sz="2600" b="1">
              <a:solidFill>
                <a:srgbClr val="45818E"/>
              </a:solidFill>
              <a:latin typeface="Fira Sans Condensed"/>
              <a:ea typeface="Fira Sans Condensed"/>
              <a:cs typeface="Fira Sans Condensed"/>
              <a:sym typeface="Fira Sans Condensed"/>
            </a:endParaRPr>
          </a:p>
          <a:p>
            <a:pPr marL="0" lvl="0" indent="0" algn="ctr" rtl="0">
              <a:spcBef>
                <a:spcPts val="1200"/>
              </a:spcBef>
              <a:spcAft>
                <a:spcPts val="0"/>
              </a:spcAft>
              <a:buNone/>
            </a:pPr>
            <a:endParaRPr sz="1500" b="1">
              <a:latin typeface="Fira Sans Condensed"/>
              <a:ea typeface="Fira Sans Condensed"/>
              <a:cs typeface="Fira Sans Condensed"/>
              <a:sym typeface="Fira Sans Condensed"/>
            </a:endParaRPr>
          </a:p>
          <a:p>
            <a:pPr marL="0" lvl="0" indent="0" algn="ctr" rtl="0">
              <a:spcBef>
                <a:spcPts val="1200"/>
              </a:spcBef>
              <a:spcAft>
                <a:spcPts val="1200"/>
              </a:spcAft>
              <a:buNone/>
            </a:pPr>
            <a:r>
              <a:rPr lang="en" sz="1700" b="1">
                <a:latin typeface="Fira Sans Condensed"/>
                <a:ea typeface="Fira Sans Condensed"/>
                <a:cs typeface="Fira Sans Condensed"/>
                <a:sym typeface="Fira Sans Condensed"/>
              </a:rPr>
              <a:t>Jenny Bryan &amp; Jim Hester,</a:t>
            </a:r>
            <a:r>
              <a:rPr lang="en" sz="1700" b="1">
                <a:uFill>
                  <a:noFill/>
                </a:uFill>
                <a:latin typeface="Fira Sans Condensed"/>
                <a:ea typeface="Fira Sans Condensed"/>
                <a:cs typeface="Fira Sans Condensed"/>
                <a:sym typeface="Fira Sans Condensed"/>
                <a:hlinkClick r:id="rId3"/>
              </a:rPr>
              <a:t> </a:t>
            </a:r>
            <a:r>
              <a:rPr lang="en" sz="1700" b="1" u="sng">
                <a:latin typeface="Fira Sans Condensed"/>
                <a:ea typeface="Fira Sans Condensed"/>
                <a:cs typeface="Fira Sans Condensed"/>
                <a:sym typeface="Fira Sans Condensed"/>
                <a:hlinkClick r:id="rId3"/>
              </a:rPr>
              <a:t>What They Forgot to Teach You About R</a:t>
            </a:r>
            <a:endParaRPr sz="2600">
              <a:latin typeface="Fira Sans Condensed"/>
              <a:ea typeface="Fira Sans Condensed"/>
              <a:cs typeface="Fira Sans Condensed"/>
              <a:sym typeface="Fira Sans Condensed"/>
            </a:endParaRPr>
          </a:p>
        </p:txBody>
      </p:sp>
      <p:sp>
        <p:nvSpPr>
          <p:cNvPr id="2" name="TextBox 1">
            <a:extLst>
              <a:ext uri="{FF2B5EF4-FFF2-40B4-BE49-F238E27FC236}">
                <a16:creationId xmlns:a16="http://schemas.microsoft.com/office/drawing/2014/main" id="{5EA277C8-8102-9EE6-7710-EE5D0D585990}"/>
              </a:ext>
            </a:extLst>
          </p:cNvPr>
          <p:cNvSpPr txBox="1"/>
          <p:nvPr/>
        </p:nvSpPr>
        <p:spPr>
          <a:xfrm>
            <a:off x="7107767" y="4687742"/>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highlight>
                  <a:srgbClr val="134F5C"/>
                </a:highlight>
                <a:latin typeface="Zilla Slab"/>
                <a:ea typeface="Zilla Slab"/>
                <a:cs typeface="Zilla Slab"/>
                <a:sym typeface="Zilla Slab"/>
              </a:rPr>
              <a:t>Shared practices are useful beyond shared projects</a:t>
            </a:r>
            <a:endParaRPr dirty="0">
              <a:solidFill>
                <a:srgbClr val="FFFFFF"/>
              </a:solidFill>
              <a:highlight>
                <a:srgbClr val="134F5C"/>
              </a:highlight>
              <a:latin typeface="Zilla Slab"/>
              <a:ea typeface="Zilla Slab"/>
              <a:cs typeface="Zilla Slab"/>
              <a:sym typeface="Zilla Slab"/>
            </a:endParaRPr>
          </a:p>
        </p:txBody>
      </p:sp>
      <p:pic>
        <p:nvPicPr>
          <p:cNvPr id="126" name="Google Shape;126;p21">
            <a:hlinkClick r:id="rId3"/>
          </p:cNvPr>
          <p:cNvPicPr preferRelativeResize="0"/>
          <p:nvPr/>
        </p:nvPicPr>
        <p:blipFill>
          <a:blip r:embed="rId4">
            <a:alphaModFix/>
          </a:blip>
          <a:stretch>
            <a:fillRect/>
          </a:stretch>
        </p:blipFill>
        <p:spPr>
          <a:xfrm>
            <a:off x="533400" y="1494775"/>
            <a:ext cx="7233422" cy="2838749"/>
          </a:xfrm>
          <a:prstGeom prst="rect">
            <a:avLst/>
          </a:prstGeom>
          <a:noFill/>
          <a:ln w="19050" cap="flat" cmpd="sng">
            <a:solidFill>
              <a:schemeClr val="dk2"/>
            </a:solidFill>
            <a:prstDash val="solid"/>
            <a:round/>
            <a:headEnd type="none" w="sm" len="sm"/>
            <a:tailEnd type="none" w="sm" len="sm"/>
          </a:ln>
        </p:spPr>
      </p:pic>
      <p:sp>
        <p:nvSpPr>
          <p:cNvPr id="127" name="Google Shape;127;p21"/>
          <p:cNvSpPr txBox="1"/>
          <p:nvPr/>
        </p:nvSpPr>
        <p:spPr>
          <a:xfrm>
            <a:off x="435000" y="4583250"/>
            <a:ext cx="8399400" cy="488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solidFill>
                  <a:schemeClr val="dk2"/>
                </a:solidFill>
                <a:latin typeface="Fira Sans Condensed"/>
                <a:ea typeface="Fira Sans Condensed"/>
                <a:cs typeface="Fira Sans Condensed"/>
                <a:sym typeface="Fira Sans Condensed"/>
              </a:rPr>
              <a:t>Which is easier for you to come back to in a month? For your colleague to review?</a:t>
            </a:r>
            <a:endParaRPr sz="1900">
              <a:solidFill>
                <a:schemeClr val="dk2"/>
              </a:solidFill>
              <a:latin typeface="Fira Sans Condensed"/>
              <a:ea typeface="Fira Sans Condensed"/>
              <a:cs typeface="Fira Sans Condensed"/>
              <a:sym typeface="Fira Sans Condensed"/>
            </a:endParaRPr>
          </a:p>
        </p:txBody>
      </p:sp>
      <p:sp>
        <p:nvSpPr>
          <p:cNvPr id="128" name="Google Shape;128;p21"/>
          <p:cNvSpPr txBox="1"/>
          <p:nvPr/>
        </p:nvSpPr>
        <p:spPr>
          <a:xfrm rot="1033">
            <a:off x="7760000" y="1825350"/>
            <a:ext cx="998100" cy="4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45818E"/>
                </a:solidFill>
                <a:latin typeface="Fira Sans Condensed"/>
                <a:ea typeface="Fira Sans Condensed"/>
                <a:cs typeface="Fira Sans Condensed"/>
                <a:sym typeface="Fira Sans Condensed"/>
              </a:rPr>
              <a:t>Nested</a:t>
            </a:r>
            <a:endParaRPr sz="1800" b="1">
              <a:solidFill>
                <a:srgbClr val="45818E"/>
              </a:solidFill>
              <a:latin typeface="Fira Sans Condensed"/>
              <a:ea typeface="Fira Sans Condensed"/>
              <a:cs typeface="Fira Sans Condensed"/>
              <a:sym typeface="Fira Sans Condensed"/>
            </a:endParaRPr>
          </a:p>
        </p:txBody>
      </p:sp>
      <p:sp>
        <p:nvSpPr>
          <p:cNvPr id="129" name="Google Shape;129;p21"/>
          <p:cNvSpPr txBox="1"/>
          <p:nvPr/>
        </p:nvSpPr>
        <p:spPr>
          <a:xfrm rot="1033">
            <a:off x="7760000" y="2961100"/>
            <a:ext cx="998100" cy="4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45818E"/>
                </a:solidFill>
                <a:latin typeface="Fira Sans Condensed"/>
                <a:ea typeface="Fira Sans Condensed"/>
                <a:cs typeface="Fira Sans Condensed"/>
                <a:sym typeface="Fira Sans Condensed"/>
              </a:rPr>
              <a:t>Piped </a:t>
            </a:r>
            <a:r>
              <a:rPr lang="en" sz="1800" b="1">
                <a:solidFill>
                  <a:srgbClr val="45818E"/>
                </a:solidFill>
                <a:latin typeface="Courier New"/>
                <a:ea typeface="Courier New"/>
                <a:cs typeface="Courier New"/>
                <a:sym typeface="Courier New"/>
              </a:rPr>
              <a:t>%&gt;%</a:t>
            </a:r>
            <a:endParaRPr sz="1800" b="1">
              <a:solidFill>
                <a:srgbClr val="45818E"/>
              </a:solidFill>
              <a:latin typeface="Courier New"/>
              <a:ea typeface="Courier New"/>
              <a:cs typeface="Courier New"/>
              <a:sym typeface="Courier New"/>
            </a:endParaRPr>
          </a:p>
        </p:txBody>
      </p:sp>
      <p:sp>
        <p:nvSpPr>
          <p:cNvPr id="130" name="Google Shape;130;p21"/>
          <p:cNvSpPr txBox="1"/>
          <p:nvPr/>
        </p:nvSpPr>
        <p:spPr>
          <a:xfrm>
            <a:off x="495813" y="1100100"/>
            <a:ext cx="63942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2200">
                <a:solidFill>
                  <a:srgbClr val="595959"/>
                </a:solidFill>
                <a:latin typeface="Fira Sans Condensed"/>
                <a:ea typeface="Fira Sans Condensed"/>
                <a:cs typeface="Fira Sans Condensed"/>
                <a:sym typeface="Fira Sans Condensed"/>
              </a:rPr>
              <a:t>Same code written two ways</a:t>
            </a:r>
            <a:endParaRPr sz="1200">
              <a:latin typeface="Fira Sans Condensed"/>
              <a:ea typeface="Fira Sans Condensed"/>
              <a:cs typeface="Fira Sans Condensed"/>
              <a:sym typeface="Fira Sans Condensed"/>
            </a:endParaRPr>
          </a:p>
        </p:txBody>
      </p:sp>
      <p:sp>
        <p:nvSpPr>
          <p:cNvPr id="131" name="Google Shape;131;p21"/>
          <p:cNvSpPr txBox="1"/>
          <p:nvPr/>
        </p:nvSpPr>
        <p:spPr>
          <a:xfrm>
            <a:off x="6470700" y="4296775"/>
            <a:ext cx="19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rgbClr val="45818E"/>
                </a:solid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Andrew Heiss, 2021</a:t>
            </a:r>
            <a:endParaRPr>
              <a:solidFill>
                <a:srgbClr val="45818E"/>
              </a:solidFill>
              <a:latin typeface="Fira Sans Condensed"/>
              <a:ea typeface="Fira Sans Condensed"/>
              <a:cs typeface="Fira Sans Condensed"/>
              <a:sym typeface="Fira Sans Condensed"/>
            </a:endParaRPr>
          </a:p>
        </p:txBody>
      </p:sp>
      <p:sp>
        <p:nvSpPr>
          <p:cNvPr id="2" name="TextBox 1">
            <a:extLst>
              <a:ext uri="{FF2B5EF4-FFF2-40B4-BE49-F238E27FC236}">
                <a16:creationId xmlns:a16="http://schemas.microsoft.com/office/drawing/2014/main" id="{4A8583D4-F159-DAC4-4EBA-93BDF405D8C4}"/>
              </a:ext>
            </a:extLst>
          </p:cNvPr>
          <p:cNvSpPr txBox="1"/>
          <p:nvPr/>
        </p:nvSpPr>
        <p:spPr>
          <a:xfrm>
            <a:off x="7088533" y="4493887"/>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r="11016"/>
          <a:stretch/>
        </p:blipFill>
        <p:spPr>
          <a:xfrm>
            <a:off x="535899" y="1276050"/>
            <a:ext cx="3273901" cy="1820650"/>
          </a:xfrm>
          <a:prstGeom prst="rect">
            <a:avLst/>
          </a:prstGeom>
          <a:noFill/>
          <a:ln w="19050" cap="flat" cmpd="sng">
            <a:solidFill>
              <a:srgbClr val="646363"/>
            </a:solidFill>
            <a:prstDash val="solid"/>
            <a:round/>
            <a:headEnd type="none" w="sm" len="sm"/>
            <a:tailEnd type="none" w="sm" len="sm"/>
          </a:ln>
        </p:spPr>
      </p:pic>
      <p:pic>
        <p:nvPicPr>
          <p:cNvPr id="153" name="Google Shape;153;p24"/>
          <p:cNvPicPr preferRelativeResize="0"/>
          <p:nvPr/>
        </p:nvPicPr>
        <p:blipFill rotWithShape="1">
          <a:blip r:embed="rId4">
            <a:alphaModFix/>
          </a:blip>
          <a:srcRect l="1607" t="1696" r="983" b="29899"/>
          <a:stretch/>
        </p:blipFill>
        <p:spPr>
          <a:xfrm>
            <a:off x="150525" y="3182625"/>
            <a:ext cx="3958500" cy="1820651"/>
          </a:xfrm>
          <a:prstGeom prst="rect">
            <a:avLst/>
          </a:prstGeom>
          <a:noFill/>
          <a:ln w="19050" cap="flat" cmpd="sng">
            <a:solidFill>
              <a:srgbClr val="646363"/>
            </a:solidFill>
            <a:prstDash val="solid"/>
            <a:round/>
            <a:headEnd type="none" w="sm" len="sm"/>
            <a:tailEnd type="none" w="sm" len="sm"/>
          </a:ln>
        </p:spPr>
      </p:pic>
      <p:pic>
        <p:nvPicPr>
          <p:cNvPr id="154" name="Google Shape;154;p24"/>
          <p:cNvPicPr preferRelativeResize="0"/>
          <p:nvPr/>
        </p:nvPicPr>
        <p:blipFill rotWithShape="1">
          <a:blip r:embed="rId5">
            <a:alphaModFix/>
          </a:blip>
          <a:srcRect l="1005" t="881" r="1376" b="2209"/>
          <a:stretch/>
        </p:blipFill>
        <p:spPr>
          <a:xfrm>
            <a:off x="4306700" y="1639400"/>
            <a:ext cx="4723599" cy="3299533"/>
          </a:xfrm>
          <a:prstGeom prst="rect">
            <a:avLst/>
          </a:prstGeom>
          <a:noFill/>
          <a:ln w="19050" cap="flat" cmpd="sng">
            <a:solidFill>
              <a:schemeClr val="dk2"/>
            </a:solidFill>
            <a:prstDash val="solid"/>
            <a:round/>
            <a:headEnd type="none" w="sm" len="sm"/>
            <a:tailEnd type="none" w="sm" len="sm"/>
          </a:ln>
        </p:spPr>
      </p:pic>
      <p:sp>
        <p:nvSpPr>
          <p:cNvPr id="156" name="Google Shape;156;p24"/>
          <p:cNvSpPr txBox="1">
            <a:spLocks noGrp="1"/>
          </p:cNvSpPr>
          <p:nvPr>
            <p:ph type="body" idx="4294967295"/>
          </p:nvPr>
        </p:nvSpPr>
        <p:spPr>
          <a:xfrm>
            <a:off x="3809800" y="1098000"/>
            <a:ext cx="5403300" cy="47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solidFill>
                  <a:srgbClr val="666666"/>
                </a:solidFill>
                <a:latin typeface="Fira Sans Condensed"/>
                <a:ea typeface="Fira Sans Condensed"/>
                <a:cs typeface="Fira Sans Condensed"/>
                <a:sym typeface="Fira Sans Condensed"/>
              </a:rPr>
              <a:t>Shared code, practices, resources, conversations </a:t>
            </a:r>
            <a:endParaRPr dirty="0">
              <a:solidFill>
                <a:srgbClr val="666666"/>
              </a:solidFill>
              <a:latin typeface="Fira Sans Condensed"/>
              <a:ea typeface="Fira Sans Condensed"/>
              <a:cs typeface="Fira Sans Condensed"/>
              <a:sym typeface="Fira Sans Condensed"/>
            </a:endParaRPr>
          </a:p>
        </p:txBody>
      </p:sp>
      <p:sp>
        <p:nvSpPr>
          <p:cNvPr id="2" name="Google Shape;105;p18">
            <a:extLst>
              <a:ext uri="{FF2B5EF4-FFF2-40B4-BE49-F238E27FC236}">
                <a16:creationId xmlns:a16="http://schemas.microsoft.com/office/drawing/2014/main" id="{F4C47DD6-628F-F5DC-F2C1-EDA1915191AE}"/>
              </a:ext>
            </a:extLst>
          </p:cNvPr>
          <p:cNvSpPr txBox="1">
            <a:spLocks/>
          </p:cNvSpPr>
          <p:nvPr/>
        </p:nvSpPr>
        <p:spPr>
          <a:xfrm>
            <a:off x="131900" y="64025"/>
            <a:ext cx="881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2800" dirty="0">
                <a:solidFill>
                  <a:srgbClr val="FFFFFF"/>
                </a:solidFill>
                <a:highlight>
                  <a:srgbClr val="134F5C"/>
                </a:highlight>
                <a:latin typeface="Zilla Slab"/>
                <a:ea typeface="Zilla Slab"/>
                <a:cs typeface="Zilla Slab"/>
                <a:sym typeface="Zilla Slab"/>
              </a:rPr>
              <a:t>Reproducibility &amp; communication enabled by open tools</a:t>
            </a:r>
          </a:p>
        </p:txBody>
      </p:sp>
      <p:sp>
        <p:nvSpPr>
          <p:cNvPr id="3" name="Google Shape;107;p18">
            <a:extLst>
              <a:ext uri="{FF2B5EF4-FFF2-40B4-BE49-F238E27FC236}">
                <a16:creationId xmlns:a16="http://schemas.microsoft.com/office/drawing/2014/main" id="{C575EE90-A62E-5DD9-652E-B5036CCA0F2A}"/>
              </a:ext>
            </a:extLst>
          </p:cNvPr>
          <p:cNvSpPr txBox="1">
            <a:spLocks/>
          </p:cNvSpPr>
          <p:nvPr/>
        </p:nvSpPr>
        <p:spPr>
          <a:xfrm>
            <a:off x="144599" y="556188"/>
            <a:ext cx="8885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2200" b="1" dirty="0">
                <a:solidFill>
                  <a:srgbClr val="45818E"/>
                </a:solidFill>
                <a:latin typeface="Fira Sans Condensed"/>
                <a:ea typeface="Fira Sans Condensed"/>
                <a:cs typeface="Fira Sans Condensed"/>
                <a:sym typeface="Fira Sans Condensed"/>
              </a:rPr>
              <a:t>GitHub: </a:t>
            </a:r>
            <a:r>
              <a:rPr lang="en-US" sz="1900" dirty="0">
                <a:solidFill>
                  <a:srgbClr val="45818E"/>
                </a:solidFill>
                <a:latin typeface="Fira Sans Condensed"/>
                <a:ea typeface="Fira Sans Condensed"/>
                <a:cs typeface="Fira Sans Condensed"/>
                <a:sym typeface="Fira Sans Condensed"/>
              </a:rPr>
              <a:t>version control, archiving, collaboration, publishing, project management</a:t>
            </a:r>
            <a:endParaRPr lang="en-US" sz="1700" b="1" dirty="0">
              <a:latin typeface="Fira Sans Condensed"/>
              <a:ea typeface="Fira Sans Condensed"/>
              <a:cs typeface="Fira Sans Condensed"/>
              <a:sym typeface="Fira Sans Condensed"/>
            </a:endParaRPr>
          </a:p>
        </p:txBody>
      </p:sp>
      <p:sp>
        <p:nvSpPr>
          <p:cNvPr id="4" name="TextBox 3">
            <a:extLst>
              <a:ext uri="{FF2B5EF4-FFF2-40B4-BE49-F238E27FC236}">
                <a16:creationId xmlns:a16="http://schemas.microsoft.com/office/drawing/2014/main" id="{9348A4E0-13E1-2B74-940C-F390024C3B5C}"/>
              </a:ext>
            </a:extLst>
          </p:cNvPr>
          <p:cNvSpPr txBox="1"/>
          <p:nvPr/>
        </p:nvSpPr>
        <p:spPr>
          <a:xfrm>
            <a:off x="5753100" y="4631156"/>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761460" y="64025"/>
            <a:ext cx="7621079" cy="5079476"/>
          </a:xfrm>
          <a:prstGeom prst="rect">
            <a:avLst/>
          </a:prstGeom>
          <a:noFill/>
          <a:ln>
            <a:noFill/>
          </a:ln>
        </p:spPr>
      </p:pic>
      <p:sp>
        <p:nvSpPr>
          <p:cNvPr id="162" name="Google Shape;162;p25"/>
          <p:cNvSpPr txBox="1">
            <a:spLocks noGrp="1"/>
          </p:cNvSpPr>
          <p:nvPr>
            <p:ph type="title" idx="4294967295"/>
          </p:nvPr>
        </p:nvSpPr>
        <p:spPr>
          <a:xfrm>
            <a:off x="159300" y="64025"/>
            <a:ext cx="85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Many pathways for better science for future us</a:t>
            </a:r>
            <a:endParaRPr>
              <a:solidFill>
                <a:srgbClr val="FFFFFF"/>
              </a:solidFill>
              <a:highlight>
                <a:srgbClr val="134F5C"/>
              </a:highlight>
              <a:latin typeface="Zilla Slab"/>
              <a:ea typeface="Zilla Slab"/>
              <a:cs typeface="Zilla Slab"/>
              <a:sym typeface="Zilla Slab"/>
            </a:endParaRPr>
          </a:p>
        </p:txBody>
      </p:sp>
      <p:sp>
        <p:nvSpPr>
          <p:cNvPr id="2" name="TextBox 1">
            <a:extLst>
              <a:ext uri="{FF2B5EF4-FFF2-40B4-BE49-F238E27FC236}">
                <a16:creationId xmlns:a16="http://schemas.microsoft.com/office/drawing/2014/main" id="{9D30F82F-B458-4318-A021-CB03F574D64E}"/>
              </a:ext>
            </a:extLst>
          </p:cNvPr>
          <p:cNvSpPr txBox="1"/>
          <p:nvPr/>
        </p:nvSpPr>
        <p:spPr>
          <a:xfrm rot="16200000">
            <a:off x="7422919" y="3819095"/>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79556" y="667800"/>
            <a:ext cx="8903719" cy="4380525"/>
          </a:xfrm>
          <a:prstGeom prst="rect">
            <a:avLst/>
          </a:prstGeom>
          <a:noFill/>
          <a:ln>
            <a:noFill/>
          </a:ln>
        </p:spPr>
      </p:pic>
      <p:sp>
        <p:nvSpPr>
          <p:cNvPr id="168" name="Google Shape;168;p26"/>
          <p:cNvSpPr txBox="1">
            <a:spLocks noGrp="1"/>
          </p:cNvSpPr>
          <p:nvPr>
            <p:ph type="title"/>
          </p:nvPr>
        </p:nvSpPr>
        <p:spPr>
          <a:xfrm>
            <a:off x="197400" y="102125"/>
            <a:ext cx="746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OHI’s pathway to better science in less time</a:t>
            </a:r>
            <a:endParaRPr>
              <a:solidFill>
                <a:srgbClr val="FFFFFF"/>
              </a:solidFill>
              <a:highlight>
                <a:srgbClr val="134F5C"/>
              </a:highlight>
              <a:latin typeface="Zilla Slab"/>
              <a:ea typeface="Zilla Slab"/>
              <a:cs typeface="Zilla Slab"/>
              <a:sym typeface="Zilla Slab"/>
            </a:endParaRPr>
          </a:p>
        </p:txBody>
      </p:sp>
      <p:sp>
        <p:nvSpPr>
          <p:cNvPr id="169" name="Google Shape;169;p26"/>
          <p:cNvSpPr txBox="1"/>
          <p:nvPr/>
        </p:nvSpPr>
        <p:spPr>
          <a:xfrm>
            <a:off x="7039575" y="299100"/>
            <a:ext cx="2090700" cy="4881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800"/>
              <a:buFont typeface="Arial"/>
              <a:buNone/>
            </a:pPr>
            <a:endParaRPr sz="1000">
              <a:latin typeface="Fira Sans Condensed"/>
              <a:ea typeface="Fira Sans Condensed"/>
              <a:cs typeface="Fira Sans Condensed"/>
              <a:sym typeface="Fira Sans Condensed"/>
            </a:endParaRPr>
          </a:p>
          <a:p>
            <a:pPr marL="0" lvl="0" indent="0" algn="l" rtl="0">
              <a:lnSpc>
                <a:spcPct val="115000"/>
              </a:lnSpc>
              <a:spcBef>
                <a:spcPts val="0"/>
              </a:spcBef>
              <a:spcAft>
                <a:spcPts val="0"/>
              </a:spcAft>
              <a:buNone/>
            </a:pPr>
            <a:r>
              <a:rPr lang="en" sz="1300" u="sng">
                <a:solidFill>
                  <a:schemeClr val="hlink"/>
                </a:solidFill>
                <a:latin typeface="Fira Sans Condensed"/>
                <a:ea typeface="Fira Sans Condensed"/>
                <a:cs typeface="Fira Sans Condensed"/>
                <a:sym typeface="Fira Sans Condensed"/>
                <a:hlinkClick r:id="rId4"/>
              </a:rPr>
              <a:t>Table 1, Lowndes </a:t>
            </a:r>
            <a:r>
              <a:rPr lang="en" sz="1300" i="1" u="sng">
                <a:solidFill>
                  <a:schemeClr val="hlink"/>
                </a:solidFill>
                <a:latin typeface="Fira Sans Condensed"/>
                <a:ea typeface="Fira Sans Condensed"/>
                <a:cs typeface="Fira Sans Condensed"/>
                <a:sym typeface="Fira Sans Condensed"/>
                <a:hlinkClick r:id="rId4"/>
              </a:rPr>
              <a:t>et al</a:t>
            </a:r>
            <a:r>
              <a:rPr lang="en" sz="1300" u="sng">
                <a:solidFill>
                  <a:schemeClr val="hlink"/>
                </a:solidFill>
                <a:latin typeface="Fira Sans Condensed"/>
                <a:ea typeface="Fira Sans Condensed"/>
                <a:cs typeface="Fira Sans Condensed"/>
                <a:sym typeface="Fira Sans Condensed"/>
                <a:hlinkClick r:id="rId4"/>
              </a:rPr>
              <a:t>. 2017</a:t>
            </a:r>
            <a:endParaRPr sz="1300" i="1">
              <a:latin typeface="Fira Sans Condensed"/>
              <a:ea typeface="Fira Sans Condensed"/>
              <a:cs typeface="Fira Sans Condensed"/>
              <a:sym typeface="Fira Sans Condensed"/>
            </a:endParaRPr>
          </a:p>
        </p:txBody>
      </p:sp>
      <p:sp>
        <p:nvSpPr>
          <p:cNvPr id="2" name="TextBox 1">
            <a:extLst>
              <a:ext uri="{FF2B5EF4-FFF2-40B4-BE49-F238E27FC236}">
                <a16:creationId xmlns:a16="http://schemas.microsoft.com/office/drawing/2014/main" id="{2F6D083B-2FF9-0C6A-12C7-94A240CF95F0}"/>
              </a:ext>
            </a:extLst>
          </p:cNvPr>
          <p:cNvSpPr txBox="1"/>
          <p:nvPr/>
        </p:nvSpPr>
        <p:spPr>
          <a:xfrm>
            <a:off x="7175501" y="4887486"/>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body" idx="1"/>
          </p:nvPr>
        </p:nvSpPr>
        <p:spPr>
          <a:xfrm>
            <a:off x="216775" y="939675"/>
            <a:ext cx="2443800" cy="160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Fira Sans Condensed"/>
                <a:ea typeface="Fira Sans Condensed"/>
                <a:cs typeface="Fira Sans Condensed"/>
                <a:sym typeface="Fira Sans Condensed"/>
              </a:rPr>
              <a:t>Deliberately identify: </a:t>
            </a:r>
            <a:endParaRPr>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a:latin typeface="Fira Sans Condensed"/>
                <a:ea typeface="Fira Sans Condensed"/>
                <a:cs typeface="Fira Sans Condensed"/>
                <a:sym typeface="Fira Sans Condensed"/>
              </a:rPr>
              <a:t>1) data workflow practices </a:t>
            </a:r>
            <a:endParaRPr>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a:latin typeface="Fira Sans Condensed"/>
                <a:ea typeface="Fira Sans Condensed"/>
                <a:cs typeface="Fira Sans Condensed"/>
                <a:sym typeface="Fira Sans Condensed"/>
              </a:rPr>
              <a:t>2) next steps to facilitate efficiency and open, inclusive culture</a:t>
            </a:r>
            <a:endParaRPr>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latin typeface="Fira Sans Condensed"/>
              <a:ea typeface="Fira Sans Condensed"/>
              <a:cs typeface="Fira Sans Condensed"/>
              <a:sym typeface="Fira Sans Condensed"/>
            </a:endParaRPr>
          </a:p>
          <a:p>
            <a:pPr marL="0" lvl="0" indent="0" algn="l" rtl="0">
              <a:lnSpc>
                <a:spcPct val="100000"/>
              </a:lnSpc>
              <a:spcBef>
                <a:spcPts val="0"/>
              </a:spcBef>
              <a:spcAft>
                <a:spcPts val="0"/>
              </a:spcAft>
              <a:buClr>
                <a:schemeClr val="dk1"/>
              </a:buClr>
              <a:buSzPts val="1100"/>
              <a:buFont typeface="Arial"/>
              <a:buNone/>
            </a:pPr>
            <a:r>
              <a:rPr lang="en">
                <a:latin typeface="Fira Sans Condensed"/>
                <a:ea typeface="Fira Sans Condensed"/>
                <a:cs typeface="Fira Sans Condensed"/>
                <a:sym typeface="Fira Sans Condensed"/>
              </a:rPr>
              <a:t>Will help you create shared practices – important for resilience &amp; onboarding. </a:t>
            </a:r>
            <a:endParaRPr>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a:latin typeface="Fira Sans Condensed"/>
              <a:ea typeface="Fira Sans Condensed"/>
              <a:cs typeface="Fira Sans Condensed"/>
              <a:sym typeface="Fira Sans Condensed"/>
            </a:endParaRPr>
          </a:p>
        </p:txBody>
      </p:sp>
      <p:sp>
        <p:nvSpPr>
          <p:cNvPr id="175" name="Google Shape;175;p27"/>
          <p:cNvSpPr txBox="1">
            <a:spLocks noGrp="1"/>
          </p:cNvSpPr>
          <p:nvPr>
            <p:ph type="title"/>
          </p:nvPr>
        </p:nvSpPr>
        <p:spPr>
          <a:xfrm>
            <a:off x="311700" y="140225"/>
            <a:ext cx="284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34F5C"/>
                </a:highlight>
                <a:latin typeface="Zilla Slab"/>
                <a:ea typeface="Zilla Slab"/>
                <a:cs typeface="Zilla Slab"/>
                <a:sym typeface="Zilla Slab"/>
              </a:rPr>
              <a:t>Your Pathway</a:t>
            </a:r>
            <a:endParaRPr>
              <a:solidFill>
                <a:srgbClr val="FFFFFF"/>
              </a:solidFill>
              <a:highlight>
                <a:srgbClr val="134F5C"/>
              </a:highlight>
              <a:latin typeface="Zilla Slab"/>
              <a:ea typeface="Zilla Slab"/>
              <a:cs typeface="Zilla Slab"/>
              <a:sym typeface="Zilla Slab"/>
            </a:endParaRPr>
          </a:p>
        </p:txBody>
      </p:sp>
      <p:sp>
        <p:nvSpPr>
          <p:cNvPr id="177" name="Google Shape;177;p27"/>
          <p:cNvSpPr txBox="1">
            <a:spLocks noGrp="1"/>
          </p:cNvSpPr>
          <p:nvPr>
            <p:ph type="body" idx="1"/>
          </p:nvPr>
        </p:nvSpPr>
        <p:spPr>
          <a:xfrm>
            <a:off x="4808100" y="169900"/>
            <a:ext cx="1025700" cy="48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dirty="0">
                <a:solidFill>
                  <a:srgbClr val="45818E"/>
                </a:solidFill>
                <a:latin typeface="Fira Sans Condensed"/>
                <a:ea typeface="Fira Sans Condensed"/>
                <a:cs typeface="Fira Sans Condensed"/>
                <a:sym typeface="Fira Sans Condensed"/>
              </a:rPr>
              <a:t>Trailhead</a:t>
            </a:r>
            <a:endParaRPr sz="1600" b="1" dirty="0">
              <a:solidFill>
                <a:srgbClr val="45818E"/>
              </a:solidFill>
              <a:latin typeface="Fira Sans Condensed"/>
              <a:ea typeface="Fira Sans Condensed"/>
              <a:cs typeface="Fira Sans Condensed"/>
              <a:sym typeface="Fira Sans Condensed"/>
            </a:endParaRPr>
          </a:p>
        </p:txBody>
      </p:sp>
      <p:sp>
        <p:nvSpPr>
          <p:cNvPr id="178" name="Google Shape;178;p27"/>
          <p:cNvSpPr txBox="1">
            <a:spLocks noGrp="1"/>
          </p:cNvSpPr>
          <p:nvPr>
            <p:ph type="body" idx="1"/>
          </p:nvPr>
        </p:nvSpPr>
        <p:spPr>
          <a:xfrm>
            <a:off x="7005925" y="169900"/>
            <a:ext cx="1406700" cy="48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rgbClr val="45818E"/>
                </a:solidFill>
                <a:latin typeface="Fira Sans Condensed"/>
                <a:ea typeface="Fira Sans Condensed"/>
                <a:cs typeface="Fira Sans Condensed"/>
                <a:sym typeface="Fira Sans Condensed"/>
              </a:rPr>
              <a:t>Path forward</a:t>
            </a:r>
            <a:endParaRPr sz="1600" b="1">
              <a:solidFill>
                <a:srgbClr val="45818E"/>
              </a:solidFill>
              <a:latin typeface="Fira Sans Condensed"/>
              <a:ea typeface="Fira Sans Condensed"/>
              <a:cs typeface="Fira Sans Condensed"/>
              <a:sym typeface="Fira Sans Condensed"/>
            </a:endParaRPr>
          </a:p>
        </p:txBody>
      </p:sp>
      <p:graphicFrame>
        <p:nvGraphicFramePr>
          <p:cNvPr id="179" name="Google Shape;179;p27"/>
          <p:cNvGraphicFramePr/>
          <p:nvPr/>
        </p:nvGraphicFramePr>
        <p:xfrm>
          <a:off x="4198500" y="712950"/>
          <a:ext cx="4602600" cy="3481000"/>
        </p:xfrm>
        <a:graphic>
          <a:graphicData uri="http://schemas.openxmlformats.org/drawingml/2006/table">
            <a:tbl>
              <a:tblPr>
                <a:noFill/>
              </a:tblPr>
              <a:tblGrid>
                <a:gridCol w="2301300">
                  <a:extLst>
                    <a:ext uri="{9D8B030D-6E8A-4147-A177-3AD203B41FA5}">
                      <a16:colId xmlns:a16="http://schemas.microsoft.com/office/drawing/2014/main" val="20000"/>
                    </a:ext>
                  </a:extLst>
                </a:gridCol>
                <a:gridCol w="2301300">
                  <a:extLst>
                    <a:ext uri="{9D8B030D-6E8A-4147-A177-3AD203B41FA5}">
                      <a16:colId xmlns:a16="http://schemas.microsoft.com/office/drawing/2014/main" val="20001"/>
                    </a:ext>
                  </a:extLst>
                </a:gridCol>
              </a:tblGrid>
              <a:tr h="870250">
                <a:tc>
                  <a:txBody>
                    <a:bodyPr/>
                    <a:lstStyle/>
                    <a:p>
                      <a:pPr marL="0" lvl="0" indent="0" algn="l" rtl="0">
                        <a:spcBef>
                          <a:spcPts val="0"/>
                        </a:spcBef>
                        <a:spcAft>
                          <a:spcPts val="0"/>
                        </a:spcAft>
                        <a:buNone/>
                      </a:pPr>
                      <a:endParaRPr/>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870250">
                <a:tc>
                  <a:txBody>
                    <a:bodyPr/>
                    <a:lstStyle/>
                    <a:p>
                      <a:pPr marL="0" lvl="0" indent="0" algn="l" rtl="0">
                        <a:spcBef>
                          <a:spcPts val="0"/>
                        </a:spcBef>
                        <a:spcAft>
                          <a:spcPts val="0"/>
                        </a:spcAft>
                        <a:buNone/>
                      </a:pPr>
                      <a:endParaRPr/>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870250">
                <a:tc>
                  <a:txBody>
                    <a:bodyPr/>
                    <a:lstStyle/>
                    <a:p>
                      <a:pPr marL="0" lvl="0" indent="0" algn="l" rtl="0">
                        <a:spcBef>
                          <a:spcPts val="0"/>
                        </a:spcBef>
                        <a:spcAft>
                          <a:spcPts val="0"/>
                        </a:spcAft>
                        <a:buNone/>
                      </a:pPr>
                      <a:endParaRPr/>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870250">
                <a:tc>
                  <a:txBody>
                    <a:bodyPr/>
                    <a:lstStyle/>
                    <a:p>
                      <a:pPr marL="0" lvl="0" indent="0" algn="l" rtl="0">
                        <a:spcBef>
                          <a:spcPts val="0"/>
                        </a:spcBef>
                        <a:spcAft>
                          <a:spcPts val="0"/>
                        </a:spcAft>
                        <a:buNone/>
                      </a:pPr>
                      <a:endParaRPr dirty="0"/>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0" name="Google Shape;180;p27"/>
          <p:cNvSpPr txBox="1"/>
          <p:nvPr/>
        </p:nvSpPr>
        <p:spPr>
          <a:xfrm rot="-3091">
            <a:off x="2988629" y="682866"/>
            <a:ext cx="1334701"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Open Sans"/>
                <a:ea typeface="Open Sans"/>
                <a:cs typeface="Open Sans"/>
                <a:sym typeface="Open Sans"/>
              </a:rPr>
              <a:t>Reproducibility</a:t>
            </a:r>
            <a:endParaRPr sz="1000" b="1" dirty="0">
              <a:latin typeface="Open Sans"/>
              <a:ea typeface="Open Sans"/>
              <a:cs typeface="Open Sans"/>
              <a:sym typeface="Open Sans"/>
            </a:endParaRPr>
          </a:p>
        </p:txBody>
      </p:sp>
      <p:sp>
        <p:nvSpPr>
          <p:cNvPr id="181" name="Google Shape;181;p27"/>
          <p:cNvSpPr txBox="1"/>
          <p:nvPr/>
        </p:nvSpPr>
        <p:spPr>
          <a:xfrm>
            <a:off x="2466445" y="5280864"/>
            <a:ext cx="67404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999999"/>
                </a:solidFill>
                <a:latin typeface="Open Sans"/>
                <a:ea typeface="Open Sans"/>
                <a:cs typeface="Open Sans"/>
                <a:sym typeface="Open Sans"/>
              </a:rPr>
              <a:t>Purpose: to deliberately identify data workflow practices in your group and next steps to facilitate efficiency and open culture. It will help create protocols for shared practices (important for onboarding). See also Lowndes et al. 2017 Table 1.</a:t>
            </a:r>
            <a:endParaRPr sz="700">
              <a:solidFill>
                <a:srgbClr val="999999"/>
              </a:solidFill>
              <a:latin typeface="Open Sans"/>
              <a:ea typeface="Open Sans"/>
              <a:cs typeface="Open Sans"/>
              <a:sym typeface="Open Sans"/>
            </a:endParaRPr>
          </a:p>
        </p:txBody>
      </p:sp>
      <p:sp>
        <p:nvSpPr>
          <p:cNvPr id="182" name="Google Shape;182;p27"/>
          <p:cNvSpPr txBox="1"/>
          <p:nvPr/>
        </p:nvSpPr>
        <p:spPr>
          <a:xfrm>
            <a:off x="3081029" y="883503"/>
            <a:ext cx="1149900" cy="8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solidFill>
                  <a:srgbClr val="999999"/>
                </a:solidFill>
                <a:latin typeface="Open Sans"/>
                <a:ea typeface="Open Sans"/>
                <a:cs typeface="Open Sans"/>
                <a:sym typeface="Open Sans"/>
              </a:rPr>
              <a:t>metadata, data prep, analysis, version control, organization</a:t>
            </a:r>
            <a:endParaRPr sz="800" dirty="0">
              <a:solidFill>
                <a:srgbClr val="999999"/>
              </a:solidFill>
              <a:latin typeface="Open Sans"/>
              <a:ea typeface="Open Sans"/>
              <a:cs typeface="Open Sans"/>
              <a:sym typeface="Open Sans"/>
            </a:endParaRPr>
          </a:p>
        </p:txBody>
      </p:sp>
      <p:sp>
        <p:nvSpPr>
          <p:cNvPr id="183" name="Google Shape;183;p27"/>
          <p:cNvSpPr txBox="1"/>
          <p:nvPr/>
        </p:nvSpPr>
        <p:spPr>
          <a:xfrm>
            <a:off x="3081029" y="1768839"/>
            <a:ext cx="1149900" cy="8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999999"/>
                </a:solidFill>
                <a:latin typeface="Open Sans"/>
                <a:ea typeface="Open Sans"/>
                <a:cs typeface="Open Sans"/>
                <a:sym typeface="Open Sans"/>
              </a:rPr>
              <a:t>coding,</a:t>
            </a:r>
            <a:endParaRPr sz="800">
              <a:solidFill>
                <a:srgbClr val="999999"/>
              </a:solidFill>
              <a:latin typeface="Open Sans"/>
              <a:ea typeface="Open Sans"/>
              <a:cs typeface="Open Sans"/>
              <a:sym typeface="Open Sans"/>
            </a:endParaRPr>
          </a:p>
          <a:p>
            <a:pPr marL="0" lvl="0" indent="0" algn="ctr" rtl="0">
              <a:spcBef>
                <a:spcPts val="0"/>
              </a:spcBef>
              <a:spcAft>
                <a:spcPts val="0"/>
              </a:spcAft>
              <a:buNone/>
            </a:pPr>
            <a:r>
              <a:rPr lang="en" sz="800">
                <a:solidFill>
                  <a:srgbClr val="999999"/>
                </a:solidFill>
                <a:latin typeface="Open Sans"/>
                <a:ea typeface="Open Sans"/>
                <a:cs typeface="Open Sans"/>
                <a:sym typeface="Open Sans"/>
              </a:rPr>
              <a:t>storing data,</a:t>
            </a:r>
            <a:endParaRPr sz="800">
              <a:solidFill>
                <a:srgbClr val="999999"/>
              </a:solidFill>
              <a:latin typeface="Open Sans"/>
              <a:ea typeface="Open Sans"/>
              <a:cs typeface="Open Sans"/>
              <a:sym typeface="Open Sans"/>
            </a:endParaRPr>
          </a:p>
          <a:p>
            <a:pPr marL="0" lvl="0" indent="0" algn="ctr" rtl="0">
              <a:spcBef>
                <a:spcPts val="0"/>
              </a:spcBef>
              <a:spcAft>
                <a:spcPts val="0"/>
              </a:spcAft>
              <a:buNone/>
            </a:pPr>
            <a:r>
              <a:rPr lang="en" sz="800">
                <a:solidFill>
                  <a:srgbClr val="999999"/>
                </a:solidFill>
                <a:latin typeface="Open Sans"/>
                <a:ea typeface="Open Sans"/>
                <a:cs typeface="Open Sans"/>
                <a:sym typeface="Open Sans"/>
              </a:rPr>
              <a:t>project mgmt,</a:t>
            </a:r>
            <a:endParaRPr sz="800">
              <a:solidFill>
                <a:srgbClr val="999999"/>
              </a:solidFill>
              <a:latin typeface="Open Sans"/>
              <a:ea typeface="Open Sans"/>
              <a:cs typeface="Open Sans"/>
              <a:sym typeface="Open Sans"/>
            </a:endParaRPr>
          </a:p>
          <a:p>
            <a:pPr marL="0" lvl="0" indent="0" algn="ctr" rtl="0">
              <a:spcBef>
                <a:spcPts val="0"/>
              </a:spcBef>
              <a:spcAft>
                <a:spcPts val="0"/>
              </a:spcAft>
              <a:buNone/>
            </a:pPr>
            <a:r>
              <a:rPr lang="en" sz="800">
                <a:solidFill>
                  <a:srgbClr val="999999"/>
                </a:solidFill>
                <a:latin typeface="Open Sans"/>
                <a:ea typeface="Open Sans"/>
                <a:cs typeface="Open Sans"/>
                <a:sym typeface="Open Sans"/>
              </a:rPr>
              <a:t>internal discussions</a:t>
            </a:r>
            <a:endParaRPr sz="800">
              <a:solidFill>
                <a:srgbClr val="999999"/>
              </a:solidFill>
              <a:latin typeface="Open Sans"/>
              <a:ea typeface="Open Sans"/>
              <a:cs typeface="Open Sans"/>
              <a:sym typeface="Open Sans"/>
            </a:endParaRPr>
          </a:p>
        </p:txBody>
      </p:sp>
      <p:sp>
        <p:nvSpPr>
          <p:cNvPr id="184" name="Google Shape;184;p27"/>
          <p:cNvSpPr txBox="1"/>
          <p:nvPr/>
        </p:nvSpPr>
        <p:spPr>
          <a:xfrm>
            <a:off x="3081029" y="2672167"/>
            <a:ext cx="11499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999999"/>
                </a:solidFill>
                <a:latin typeface="Open Sans"/>
                <a:ea typeface="Open Sans"/>
                <a:cs typeface="Open Sans"/>
                <a:sym typeface="Open Sans"/>
              </a:rPr>
              <a:t>sharing data, </a:t>
            </a:r>
            <a:endParaRPr sz="800">
              <a:solidFill>
                <a:srgbClr val="999999"/>
              </a:solidFill>
              <a:latin typeface="Open Sans"/>
              <a:ea typeface="Open Sans"/>
              <a:cs typeface="Open Sans"/>
              <a:sym typeface="Open Sans"/>
            </a:endParaRPr>
          </a:p>
          <a:p>
            <a:pPr marL="0" lvl="0" indent="0" algn="ctr" rtl="0">
              <a:spcBef>
                <a:spcPts val="0"/>
              </a:spcBef>
              <a:spcAft>
                <a:spcPts val="0"/>
              </a:spcAft>
              <a:buNone/>
            </a:pPr>
            <a:r>
              <a:rPr lang="en" sz="800">
                <a:solidFill>
                  <a:srgbClr val="999999"/>
                </a:solidFill>
                <a:latin typeface="Open Sans"/>
                <a:ea typeface="Open Sans"/>
                <a:cs typeface="Open Sans"/>
                <a:sym typeface="Open Sans"/>
              </a:rPr>
              <a:t>sharing methods, </a:t>
            </a:r>
            <a:endParaRPr sz="800">
              <a:solidFill>
                <a:srgbClr val="999999"/>
              </a:solidFill>
              <a:latin typeface="Open Sans"/>
              <a:ea typeface="Open Sans"/>
              <a:cs typeface="Open Sans"/>
              <a:sym typeface="Open Sans"/>
            </a:endParaRPr>
          </a:p>
          <a:p>
            <a:pPr marL="0" lvl="0" indent="0" algn="ctr" rtl="0">
              <a:spcBef>
                <a:spcPts val="0"/>
              </a:spcBef>
              <a:spcAft>
                <a:spcPts val="0"/>
              </a:spcAft>
              <a:buNone/>
            </a:pPr>
            <a:r>
              <a:rPr lang="en" sz="800">
                <a:solidFill>
                  <a:srgbClr val="999999"/>
                </a:solidFill>
                <a:latin typeface="Open Sans"/>
                <a:ea typeface="Open Sans"/>
                <a:cs typeface="Open Sans"/>
                <a:sym typeface="Open Sans"/>
              </a:rPr>
              <a:t>talks, teaching</a:t>
            </a:r>
            <a:endParaRPr sz="800">
              <a:solidFill>
                <a:srgbClr val="999999"/>
              </a:solidFill>
              <a:latin typeface="Open Sans"/>
              <a:ea typeface="Open Sans"/>
              <a:cs typeface="Open Sans"/>
              <a:sym typeface="Open Sans"/>
            </a:endParaRPr>
          </a:p>
        </p:txBody>
      </p:sp>
      <p:sp>
        <p:nvSpPr>
          <p:cNvPr id="185" name="Google Shape;185;p27"/>
          <p:cNvSpPr txBox="1"/>
          <p:nvPr/>
        </p:nvSpPr>
        <p:spPr>
          <a:xfrm rot="-3091">
            <a:off x="2988629" y="1597787"/>
            <a:ext cx="1334701"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Open Sans"/>
                <a:ea typeface="Open Sans"/>
                <a:cs typeface="Open Sans"/>
                <a:sym typeface="Open Sans"/>
              </a:rPr>
              <a:t>Collaboration</a:t>
            </a:r>
            <a:endParaRPr sz="1000" b="1">
              <a:latin typeface="Open Sans"/>
              <a:ea typeface="Open Sans"/>
              <a:cs typeface="Open Sans"/>
              <a:sym typeface="Open Sans"/>
            </a:endParaRPr>
          </a:p>
        </p:txBody>
      </p:sp>
      <p:sp>
        <p:nvSpPr>
          <p:cNvPr id="186" name="Google Shape;186;p27"/>
          <p:cNvSpPr txBox="1"/>
          <p:nvPr/>
        </p:nvSpPr>
        <p:spPr>
          <a:xfrm rot="-3091">
            <a:off x="2988629" y="2487200"/>
            <a:ext cx="1334701"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Open Sans"/>
                <a:ea typeface="Open Sans"/>
                <a:cs typeface="Open Sans"/>
                <a:sym typeface="Open Sans"/>
              </a:rPr>
              <a:t>Communication</a:t>
            </a:r>
            <a:endParaRPr sz="1000" b="1">
              <a:latin typeface="Open Sans"/>
              <a:ea typeface="Open Sans"/>
              <a:cs typeface="Open Sans"/>
              <a:sym typeface="Open Sans"/>
            </a:endParaRPr>
          </a:p>
        </p:txBody>
      </p:sp>
      <p:sp>
        <p:nvSpPr>
          <p:cNvPr id="187" name="Google Shape;187;p27"/>
          <p:cNvSpPr txBox="1"/>
          <p:nvPr/>
        </p:nvSpPr>
        <p:spPr>
          <a:xfrm>
            <a:off x="3081029" y="3450126"/>
            <a:ext cx="1149900" cy="66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dirty="0">
                <a:solidFill>
                  <a:srgbClr val="999999"/>
                </a:solidFill>
                <a:latin typeface="Open Sans"/>
                <a:ea typeface="Open Sans"/>
                <a:cs typeface="Open Sans"/>
                <a:sym typeface="Open Sans"/>
              </a:rPr>
              <a:t>Team agency, </a:t>
            </a:r>
            <a:endParaRPr sz="800" dirty="0">
              <a:solidFill>
                <a:srgbClr val="999999"/>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800" dirty="0">
                <a:solidFill>
                  <a:srgbClr val="999999"/>
                </a:solidFill>
                <a:latin typeface="Open Sans"/>
                <a:ea typeface="Open Sans"/>
                <a:cs typeface="Open Sans"/>
                <a:sym typeface="Open Sans"/>
              </a:rPr>
              <a:t>mentorship, sponsorship</a:t>
            </a:r>
            <a:endParaRPr sz="800" dirty="0">
              <a:solidFill>
                <a:srgbClr val="999999"/>
              </a:solidFill>
              <a:latin typeface="Open Sans"/>
              <a:ea typeface="Open Sans"/>
              <a:cs typeface="Open Sans"/>
              <a:sym typeface="Open Sans"/>
            </a:endParaRPr>
          </a:p>
        </p:txBody>
      </p:sp>
      <p:sp>
        <p:nvSpPr>
          <p:cNvPr id="188" name="Google Shape;188;p27"/>
          <p:cNvSpPr txBox="1"/>
          <p:nvPr/>
        </p:nvSpPr>
        <p:spPr>
          <a:xfrm rot="-3576">
            <a:off x="3223379" y="3265303"/>
            <a:ext cx="865200"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Open Sans"/>
                <a:ea typeface="Open Sans"/>
                <a:cs typeface="Open Sans"/>
                <a:sym typeface="Open Sans"/>
              </a:rPr>
              <a:t>Culture</a:t>
            </a:r>
            <a:endParaRPr sz="1000" b="1">
              <a:latin typeface="Open Sans"/>
              <a:ea typeface="Open Sans"/>
              <a:cs typeface="Open Sans"/>
              <a:sym typeface="Open Sans"/>
            </a:endParaRPr>
          </a:p>
        </p:txBody>
      </p:sp>
      <p:sp>
        <p:nvSpPr>
          <p:cNvPr id="4" name="Google Shape;182;p27">
            <a:extLst>
              <a:ext uri="{FF2B5EF4-FFF2-40B4-BE49-F238E27FC236}">
                <a16:creationId xmlns:a16="http://schemas.microsoft.com/office/drawing/2014/main" id="{0BEEB069-20A8-3A1F-8B0B-8E138527B252}"/>
              </a:ext>
            </a:extLst>
          </p:cNvPr>
          <p:cNvSpPr txBox="1"/>
          <p:nvPr/>
        </p:nvSpPr>
        <p:spPr>
          <a:xfrm>
            <a:off x="4617600" y="366167"/>
            <a:ext cx="1406700" cy="2548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999999"/>
                </a:solidFill>
                <a:latin typeface="Open Sans"/>
                <a:ea typeface="Open Sans"/>
                <a:cs typeface="Open Sans"/>
                <a:sym typeface="Open Sans"/>
              </a:rPr>
              <a:t>W</a:t>
            </a:r>
            <a:r>
              <a:rPr lang="en" sz="800" dirty="0">
                <a:solidFill>
                  <a:srgbClr val="999999"/>
                </a:solidFill>
                <a:latin typeface="Open Sans"/>
                <a:ea typeface="Open Sans"/>
                <a:cs typeface="Open Sans"/>
                <a:sym typeface="Open Sans"/>
              </a:rPr>
              <a:t>here are you right now? What tools do you use?</a:t>
            </a:r>
            <a:endParaRPr sz="800" dirty="0">
              <a:solidFill>
                <a:srgbClr val="999999"/>
              </a:solidFill>
              <a:latin typeface="Open Sans"/>
              <a:ea typeface="Open Sans"/>
              <a:cs typeface="Open Sans"/>
              <a:sym typeface="Open Sans"/>
            </a:endParaRPr>
          </a:p>
        </p:txBody>
      </p:sp>
      <p:sp>
        <p:nvSpPr>
          <p:cNvPr id="5" name="Google Shape;182;p27">
            <a:extLst>
              <a:ext uri="{FF2B5EF4-FFF2-40B4-BE49-F238E27FC236}">
                <a16:creationId xmlns:a16="http://schemas.microsoft.com/office/drawing/2014/main" id="{AC95C7C6-3F8F-0A81-A84C-0BD88D9B029C}"/>
              </a:ext>
            </a:extLst>
          </p:cNvPr>
          <p:cNvSpPr txBox="1"/>
          <p:nvPr/>
        </p:nvSpPr>
        <p:spPr>
          <a:xfrm>
            <a:off x="6969450" y="358484"/>
            <a:ext cx="1406700" cy="2548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999999"/>
                </a:solidFill>
                <a:latin typeface="Open Sans"/>
                <a:ea typeface="Open Sans"/>
                <a:cs typeface="Open Sans"/>
                <a:sym typeface="Open Sans"/>
              </a:rPr>
              <a:t>What will improve your path to discovery?</a:t>
            </a:r>
            <a:endParaRPr sz="800" dirty="0">
              <a:solidFill>
                <a:srgbClr val="999999"/>
              </a:solidFill>
              <a:latin typeface="Open Sans"/>
              <a:ea typeface="Open Sans"/>
              <a:cs typeface="Open Sans"/>
              <a:sym typeface="Open Sans"/>
            </a:endParaRPr>
          </a:p>
        </p:txBody>
      </p:sp>
      <p:sp>
        <p:nvSpPr>
          <p:cNvPr id="6" name="TextBox 5">
            <a:extLst>
              <a:ext uri="{FF2B5EF4-FFF2-40B4-BE49-F238E27FC236}">
                <a16:creationId xmlns:a16="http://schemas.microsoft.com/office/drawing/2014/main" id="{5CFE1BCF-45F0-51F0-978B-E1B4801312F4}"/>
              </a:ext>
            </a:extLst>
          </p:cNvPr>
          <p:cNvSpPr txBox="1"/>
          <p:nvPr/>
        </p:nvSpPr>
        <p:spPr>
          <a:xfrm>
            <a:off x="7205633" y="4785016"/>
            <a:ext cx="2341033" cy="307777"/>
          </a:xfrm>
          <a:prstGeom prst="rect">
            <a:avLst/>
          </a:prstGeom>
          <a:noFill/>
        </p:spPr>
        <p:txBody>
          <a:bodyPr wrap="square" rtlCol="0">
            <a:spAutoFit/>
          </a:bodyPr>
          <a:lstStyle/>
          <a:p>
            <a:r>
              <a:rPr lang="en-US" sz="700" dirty="0"/>
              <a:t>Credit: </a:t>
            </a:r>
            <a:r>
              <a:rPr lang="en-US" sz="700" dirty="0" err="1"/>
              <a:t>Openscapes</a:t>
            </a:r>
            <a:r>
              <a:rPr lang="en-US" sz="700" dirty="0"/>
              <a:t> Champions Program, https://</a:t>
            </a:r>
            <a:r>
              <a:rPr lang="en-US" sz="700" dirty="0" err="1"/>
              <a:t>openscapes.github.io</a:t>
            </a:r>
            <a:r>
              <a:rPr lang="en-US" sz="700" dirty="0"/>
              <a:t>/series/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EBE5-1DED-B7B5-460D-68BAFB1CE218}"/>
              </a:ext>
            </a:extLst>
          </p:cNvPr>
          <p:cNvSpPr>
            <a:spLocks noGrp="1"/>
          </p:cNvSpPr>
          <p:nvPr>
            <p:ph type="title"/>
          </p:nvPr>
        </p:nvSpPr>
        <p:spPr>
          <a:xfrm>
            <a:off x="311700" y="1729950"/>
            <a:ext cx="8520600" cy="841800"/>
          </a:xfrm>
        </p:spPr>
        <p:txBody>
          <a:bodyPr/>
          <a:lstStyle/>
          <a:p>
            <a:r>
              <a:rPr lang="en-US" dirty="0">
                <a:latin typeface="PT Sans" panose="020B0503020203020204" pitchFamily="34" charset="77"/>
              </a:rPr>
              <a:t>For Next Tuesday:</a:t>
            </a:r>
            <a:br>
              <a:rPr lang="en-US" dirty="0">
                <a:latin typeface="PT Sans" panose="020B0503020203020204" pitchFamily="34" charset="77"/>
              </a:rPr>
            </a:br>
            <a:r>
              <a:rPr lang="en-US" sz="1800" dirty="0">
                <a:latin typeface="PT Sans" panose="020B0503020203020204" pitchFamily="34" charset="77"/>
              </a:rPr>
              <a:t> </a:t>
            </a:r>
            <a:br>
              <a:rPr lang="en-US" dirty="0">
                <a:latin typeface="PT Sans" panose="020B0503020203020204" pitchFamily="34" charset="77"/>
              </a:rPr>
            </a:br>
            <a:r>
              <a:rPr lang="en-US" sz="3200" dirty="0">
                <a:latin typeface="PT Sans" panose="020B0503020203020204" pitchFamily="34" charset="77"/>
              </a:rPr>
              <a:t>What is Data Science?</a:t>
            </a:r>
            <a:br>
              <a:rPr lang="en-US" sz="3200" dirty="0">
                <a:latin typeface="PT Sans" panose="020B0503020203020204" pitchFamily="34" charset="77"/>
              </a:rPr>
            </a:br>
            <a:r>
              <a:rPr lang="en-US" sz="3200" dirty="0">
                <a:latin typeface="PT Sans" panose="020B0503020203020204" pitchFamily="34" charset="77"/>
              </a:rPr>
              <a:t>What skills do you need to do data science?</a:t>
            </a:r>
            <a:endParaRPr lang="en-US" dirty="0">
              <a:latin typeface="PT Sans" panose="020B0503020203020204" pitchFamily="34" charset="77"/>
            </a:endParaRPr>
          </a:p>
        </p:txBody>
      </p:sp>
      <p:sp>
        <p:nvSpPr>
          <p:cNvPr id="3" name="Slide Number Placeholder 2">
            <a:extLst>
              <a:ext uri="{FF2B5EF4-FFF2-40B4-BE49-F238E27FC236}">
                <a16:creationId xmlns:a16="http://schemas.microsoft.com/office/drawing/2014/main" id="{1A26F05E-E34A-FA3E-20A2-DD51E32675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PT Sans" panose="020B0503020203020204" pitchFamily="34" charset="77"/>
              </a:rPr>
              <a:t>37</a:t>
            </a:fld>
            <a:endParaRPr lang="en">
              <a:latin typeface="PT Sans" panose="020B0503020203020204" pitchFamily="34" charset="77"/>
            </a:endParaRPr>
          </a:p>
        </p:txBody>
      </p:sp>
    </p:spTree>
    <p:extLst>
      <p:ext uri="{BB962C8B-B14F-4D97-AF65-F5344CB8AC3E}">
        <p14:creationId xmlns:p14="http://schemas.microsoft.com/office/powerpoint/2010/main" val="125077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PT Sans"/>
                <a:ea typeface="PT Sans"/>
                <a:cs typeface="PT Sans"/>
                <a:sym typeface="PT Sans"/>
              </a:rPr>
              <a:t>What is </a:t>
            </a:r>
            <a:r>
              <a:rPr lang="en" sz="3600" b="1" dirty="0">
                <a:latin typeface="PT Sans"/>
                <a:ea typeface="PT Sans"/>
                <a:cs typeface="PT Sans"/>
                <a:sym typeface="PT Sans"/>
              </a:rPr>
              <a:t>Open Science</a:t>
            </a:r>
            <a:r>
              <a:rPr lang="en" sz="3600" dirty="0">
                <a:latin typeface="PT Sans"/>
                <a:ea typeface="PT Sans"/>
                <a:cs typeface="PT Sans"/>
                <a:sym typeface="PT Sans"/>
              </a:rPr>
              <a:t>?</a:t>
            </a:r>
            <a:endParaRPr sz="3600" dirty="0">
              <a:latin typeface="PT Sans"/>
              <a:ea typeface="PT Sans"/>
              <a:cs typeface="PT Sans"/>
              <a:sym typeface="PT Sans"/>
            </a:endParaRPr>
          </a:p>
          <a:p>
            <a:pPr marL="457200" lvl="0" indent="0" algn="l" rtl="0">
              <a:spcBef>
                <a:spcPts val="0"/>
              </a:spcBef>
              <a:spcAft>
                <a:spcPts val="0"/>
              </a:spcAft>
              <a:buNone/>
            </a:pPr>
            <a:endParaRPr sz="3600"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a:p>
            <a:pPr marL="0" lvl="0" indent="0" algn="l" rtl="0">
              <a:spcBef>
                <a:spcPts val="0"/>
              </a:spcBef>
              <a:spcAft>
                <a:spcPts val="0"/>
              </a:spcAft>
              <a:buClr>
                <a:schemeClr val="dk1"/>
              </a:buClr>
              <a:buSzPts val="1100"/>
              <a:buFont typeface="Arial"/>
              <a:buNone/>
            </a:pPr>
            <a:r>
              <a:rPr lang="en" sz="2400" dirty="0">
                <a:latin typeface="PT Sans"/>
                <a:ea typeface="PT Sans"/>
                <a:cs typeface="PT Sans"/>
                <a:sym typeface="PT Sans"/>
              </a:rPr>
              <a:t>“Open Science is transparent and accessible knowledge that is</a:t>
            </a:r>
            <a:endParaRPr sz="2400" dirty="0">
              <a:latin typeface="PT Sans"/>
              <a:ea typeface="PT Sans"/>
              <a:cs typeface="PT Sans"/>
              <a:sym typeface="PT Sans"/>
            </a:endParaRPr>
          </a:p>
          <a:p>
            <a:pPr marL="0" lvl="0" indent="0" algn="l" rtl="0">
              <a:spcBef>
                <a:spcPts val="0"/>
              </a:spcBef>
              <a:spcAft>
                <a:spcPts val="0"/>
              </a:spcAft>
              <a:buClr>
                <a:schemeClr val="dk1"/>
              </a:buClr>
              <a:buSzPts val="1100"/>
              <a:buFont typeface="Arial"/>
              <a:buNone/>
            </a:pPr>
            <a:r>
              <a:rPr lang="en" sz="2400" dirty="0">
                <a:latin typeface="PT Sans"/>
                <a:ea typeface="PT Sans"/>
                <a:cs typeface="PT Sans"/>
                <a:sym typeface="PT Sans"/>
              </a:rPr>
              <a:t>shared and developed through collaborative networks”</a:t>
            </a:r>
            <a:endParaRPr sz="2400" dirty="0">
              <a:latin typeface="PT Sans"/>
              <a:ea typeface="PT Sans"/>
              <a:cs typeface="PT Sans"/>
              <a:sym typeface="PT Sans"/>
            </a:endParaRPr>
          </a:p>
          <a:p>
            <a:pPr marL="457200" lvl="0" indent="0" algn="l" rtl="0">
              <a:spcBef>
                <a:spcPts val="0"/>
              </a:spcBef>
              <a:spcAft>
                <a:spcPts val="0"/>
              </a:spcAft>
              <a:buNone/>
            </a:pPr>
            <a:endParaRPr sz="2400" dirty="0">
              <a:latin typeface="PT Sans"/>
              <a:ea typeface="PT Sans"/>
              <a:cs typeface="PT Sans"/>
              <a:sym typeface="PT Sans"/>
            </a:endParaRPr>
          </a:p>
          <a:p>
            <a:pPr marL="0" lvl="0" indent="0" algn="l" rtl="0">
              <a:spcBef>
                <a:spcPts val="0"/>
              </a:spcBef>
              <a:spcAft>
                <a:spcPts val="0"/>
              </a:spcAft>
              <a:buNone/>
            </a:pPr>
            <a:endParaRPr sz="2400" i="1"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p:txBody>
      </p:sp>
      <p:sp>
        <p:nvSpPr>
          <p:cNvPr id="64" name="Google Shape;64;p14"/>
          <p:cNvSpPr txBox="1"/>
          <p:nvPr/>
        </p:nvSpPr>
        <p:spPr>
          <a:xfrm>
            <a:off x="4131625" y="3021150"/>
            <a:ext cx="4382700" cy="51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PT Sans"/>
              <a:buChar char="-"/>
            </a:pPr>
            <a:r>
              <a:rPr lang="en" sz="1800" i="1">
                <a:solidFill>
                  <a:schemeClr val="dk1"/>
                </a:solidFill>
                <a:latin typeface="PT Sans"/>
                <a:ea typeface="PT Sans"/>
                <a:cs typeface="PT Sans"/>
                <a:sym typeface="PT Sans"/>
              </a:rPr>
              <a:t>Vicente-Saes &amp; Martinez-Fuentes 2018</a:t>
            </a:r>
            <a:endParaRPr sz="1800"/>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A56A7B04-07A9-4EBD-D1DF-494E2D920C6D}"/>
              </a:ext>
            </a:extLst>
          </p:cNvPr>
          <p:cNvSpPr txBox="1"/>
          <p:nvPr/>
        </p:nvSpPr>
        <p:spPr>
          <a:xfrm>
            <a:off x="338667" y="4841373"/>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latin typeface="PT Sans"/>
                <a:ea typeface="PT Sans"/>
                <a:cs typeface="PT Sans"/>
                <a:sym typeface="PT Sans"/>
              </a:rPr>
              <a:t>What is </a:t>
            </a:r>
            <a:r>
              <a:rPr lang="en" b="1" dirty="0">
                <a:latin typeface="PT Sans"/>
                <a:ea typeface="PT Sans"/>
                <a:cs typeface="PT Sans"/>
                <a:sym typeface="PT Sans"/>
              </a:rPr>
              <a:t>Open Science</a:t>
            </a:r>
            <a:r>
              <a:rPr lang="en" dirty="0">
                <a:latin typeface="PT Sans"/>
                <a:ea typeface="PT Sans"/>
                <a:cs typeface="PT Sans"/>
                <a:sym typeface="PT Sans"/>
              </a:rPr>
              <a:t>?</a:t>
            </a:r>
            <a:endParaRPr dirty="0">
              <a:solidFill>
                <a:srgbClr val="1C4587"/>
              </a:solidFill>
              <a:latin typeface="Georgia"/>
              <a:ea typeface="Georgia"/>
              <a:cs typeface="Georgia"/>
              <a:sym typeface="Georgia"/>
            </a:endParaRPr>
          </a:p>
        </p:txBody>
      </p:sp>
      <p:sp>
        <p:nvSpPr>
          <p:cNvPr id="73" name="Google Shape;73;p15"/>
          <p:cNvSpPr txBox="1">
            <a:spLocks noGrp="1"/>
          </p:cNvSpPr>
          <p:nvPr>
            <p:ph type="body" idx="1"/>
          </p:nvPr>
        </p:nvSpPr>
        <p:spPr>
          <a:xfrm>
            <a:off x="311700" y="1152475"/>
            <a:ext cx="8482800" cy="322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solidFill>
                  <a:schemeClr val="tx1"/>
                </a:solidFill>
                <a:latin typeface="PT Sans" panose="020B0503020203020204" pitchFamily="34" charset="77"/>
                <a:ea typeface="Georgia"/>
                <a:cs typeface="Georgia"/>
                <a:sym typeface="Georgia"/>
              </a:rPr>
              <a:t>“Open science is the movement to make scientific research (including publications, data, physical samples, and software) and its </a:t>
            </a:r>
            <a:r>
              <a:rPr lang="en" sz="1800" dirty="0">
                <a:solidFill>
                  <a:schemeClr val="tx1"/>
                </a:solidFill>
                <a:uFill>
                  <a:noFill/>
                </a:uFill>
                <a:latin typeface="PT Sans" panose="020B0503020203020204" pitchFamily="34" charset="77"/>
                <a:ea typeface="Georgia"/>
                <a:cs typeface="Georgia"/>
                <a:sym typeface="Georgia"/>
                <a:hlinkClick r:id="rId3">
                  <a:extLst>
                    <a:ext uri="{A12FA001-AC4F-418D-AE19-62706E023703}">
                      <ahyp:hlinkClr xmlns:ahyp="http://schemas.microsoft.com/office/drawing/2018/hyperlinkcolor" val="tx"/>
                    </a:ext>
                  </a:extLst>
                </a:hlinkClick>
              </a:rPr>
              <a:t>dissemination</a:t>
            </a:r>
            <a:r>
              <a:rPr lang="en" sz="1800" dirty="0">
                <a:solidFill>
                  <a:schemeClr val="tx1"/>
                </a:solidFill>
                <a:latin typeface="PT Sans" panose="020B0503020203020204" pitchFamily="34" charset="77"/>
                <a:ea typeface="Georgia"/>
                <a:cs typeface="Georgia"/>
                <a:sym typeface="Georgia"/>
              </a:rPr>
              <a:t> </a:t>
            </a:r>
            <a:r>
              <a:rPr lang="en" sz="1800" b="1" dirty="0">
                <a:solidFill>
                  <a:schemeClr val="tx1"/>
                </a:solidFill>
                <a:uFill>
                  <a:noFill/>
                </a:uFill>
                <a:latin typeface="PT Sans" panose="020B0503020203020204" pitchFamily="34" charset="77"/>
                <a:ea typeface="Georgia"/>
                <a:cs typeface="Georgia"/>
                <a:sym typeface="Georgia"/>
                <a:hlinkClick r:id="rId4">
                  <a:extLst>
                    <a:ext uri="{A12FA001-AC4F-418D-AE19-62706E023703}">
                      <ahyp:hlinkClr xmlns:ahyp="http://schemas.microsoft.com/office/drawing/2018/hyperlinkcolor" val="tx"/>
                    </a:ext>
                  </a:extLst>
                </a:hlinkClick>
              </a:rPr>
              <a:t>accessible</a:t>
            </a:r>
            <a:r>
              <a:rPr lang="en" sz="1800" b="1" dirty="0">
                <a:solidFill>
                  <a:schemeClr val="tx1"/>
                </a:solidFill>
                <a:latin typeface="PT Sans" panose="020B0503020203020204" pitchFamily="34" charset="77"/>
                <a:ea typeface="Georgia"/>
                <a:cs typeface="Georgia"/>
                <a:sym typeface="Georgia"/>
              </a:rPr>
              <a:t> to all levels of society, amateur or professional</a:t>
            </a:r>
            <a:r>
              <a:rPr lang="en" sz="1800" dirty="0">
                <a:solidFill>
                  <a:schemeClr val="tx1"/>
                </a:solidFill>
                <a:latin typeface="PT Sans" panose="020B0503020203020204" pitchFamily="34" charset="77"/>
                <a:ea typeface="Georgia"/>
                <a:cs typeface="Georgia"/>
                <a:sym typeface="Georgia"/>
              </a:rPr>
              <a:t>.</a:t>
            </a:r>
            <a:r>
              <a:rPr lang="en" sz="1800" baseline="30000" dirty="0">
                <a:solidFill>
                  <a:schemeClr val="tx1"/>
                </a:solidFill>
                <a:uFill>
                  <a:noFill/>
                </a:uFill>
                <a:latin typeface="PT Sans" panose="020B0503020203020204" pitchFamily="34" charset="77"/>
                <a:ea typeface="Georgia"/>
                <a:cs typeface="Georgia"/>
                <a:sym typeface="Georgia"/>
                <a:hlinkClick r:id="rId5">
                  <a:extLst>
                    <a:ext uri="{A12FA001-AC4F-418D-AE19-62706E023703}">
                      <ahyp:hlinkClr xmlns:ahyp="http://schemas.microsoft.com/office/drawing/2018/hyperlinkcolor" val="tx"/>
                    </a:ext>
                  </a:extLst>
                </a:hlinkClick>
              </a:rPr>
              <a:t>[1]</a:t>
            </a:r>
            <a:r>
              <a:rPr lang="en" sz="1800" dirty="0">
                <a:solidFill>
                  <a:schemeClr val="tx1"/>
                </a:solidFill>
                <a:latin typeface="PT Sans" panose="020B0503020203020204" pitchFamily="34" charset="77"/>
                <a:ea typeface="Georgia"/>
                <a:cs typeface="Georgia"/>
                <a:sym typeface="Georgia"/>
              </a:rPr>
              <a:t> Open science is </a:t>
            </a:r>
            <a:r>
              <a:rPr lang="en" sz="1800" b="1" dirty="0">
                <a:solidFill>
                  <a:schemeClr val="tx1"/>
                </a:solidFill>
                <a:latin typeface="PT Sans" panose="020B0503020203020204" pitchFamily="34" charset="77"/>
                <a:ea typeface="Georgia"/>
                <a:cs typeface="Georgia"/>
                <a:sym typeface="Georgia"/>
              </a:rPr>
              <a:t>transparent and accessible</a:t>
            </a:r>
            <a:r>
              <a:rPr lang="en" sz="1800" dirty="0">
                <a:solidFill>
                  <a:schemeClr val="tx1"/>
                </a:solidFill>
                <a:latin typeface="PT Sans" panose="020B0503020203020204" pitchFamily="34" charset="77"/>
                <a:ea typeface="Georgia"/>
                <a:cs typeface="Georgia"/>
                <a:sym typeface="Georgia"/>
              </a:rPr>
              <a:t> </a:t>
            </a:r>
            <a:r>
              <a:rPr lang="en" sz="1800" dirty="0">
                <a:solidFill>
                  <a:schemeClr val="tx1"/>
                </a:solidFill>
                <a:uFill>
                  <a:noFill/>
                </a:uFill>
                <a:latin typeface="PT Sans" panose="020B0503020203020204" pitchFamily="34" charset="77"/>
                <a:ea typeface="Georgia"/>
                <a:cs typeface="Georgia"/>
                <a:sym typeface="Georgia"/>
                <a:hlinkClick r:id="rId6">
                  <a:extLst>
                    <a:ext uri="{A12FA001-AC4F-418D-AE19-62706E023703}">
                      <ahyp:hlinkClr xmlns:ahyp="http://schemas.microsoft.com/office/drawing/2018/hyperlinkcolor" val="tx"/>
                    </a:ext>
                  </a:extLst>
                </a:hlinkClick>
              </a:rPr>
              <a:t>knowledge that is shared</a:t>
            </a:r>
            <a:r>
              <a:rPr lang="en" sz="1800" dirty="0">
                <a:solidFill>
                  <a:schemeClr val="tx1"/>
                </a:solidFill>
                <a:latin typeface="PT Sans" panose="020B0503020203020204" pitchFamily="34" charset="77"/>
                <a:ea typeface="Georgia"/>
                <a:cs typeface="Georgia"/>
                <a:sym typeface="Georgia"/>
              </a:rPr>
              <a:t> and </a:t>
            </a:r>
            <a:r>
              <a:rPr lang="en" sz="1800" b="1" dirty="0">
                <a:solidFill>
                  <a:schemeClr val="tx1"/>
                </a:solidFill>
                <a:latin typeface="PT Sans" panose="020B0503020203020204" pitchFamily="34" charset="77"/>
                <a:ea typeface="Georgia"/>
                <a:cs typeface="Georgia"/>
                <a:sym typeface="Georgia"/>
              </a:rPr>
              <a:t>developed through </a:t>
            </a:r>
            <a:r>
              <a:rPr lang="en" sz="1800" b="1" dirty="0">
                <a:solidFill>
                  <a:schemeClr val="tx1"/>
                </a:solidFill>
                <a:uFill>
                  <a:noFill/>
                </a:uFill>
                <a:latin typeface="PT Sans" panose="020B0503020203020204" pitchFamily="34" charset="77"/>
                <a:ea typeface="Georgia"/>
                <a:cs typeface="Georgia"/>
                <a:sym typeface="Georgia"/>
                <a:hlinkClick r:id="rId7">
                  <a:extLst>
                    <a:ext uri="{A12FA001-AC4F-418D-AE19-62706E023703}">
                      <ahyp:hlinkClr xmlns:ahyp="http://schemas.microsoft.com/office/drawing/2018/hyperlinkcolor" val="tx"/>
                    </a:ext>
                  </a:extLst>
                </a:hlinkClick>
              </a:rPr>
              <a:t>collaborative networks</a:t>
            </a:r>
            <a:r>
              <a:rPr lang="en" sz="1800" dirty="0">
                <a:solidFill>
                  <a:schemeClr val="tx1"/>
                </a:solidFill>
                <a:latin typeface="PT Sans" panose="020B0503020203020204" pitchFamily="34" charset="77"/>
                <a:ea typeface="Georgia"/>
                <a:cs typeface="Georgia"/>
                <a:sym typeface="Georgia"/>
              </a:rPr>
              <a:t>.</a:t>
            </a:r>
            <a:r>
              <a:rPr lang="en" sz="1800" baseline="30000" dirty="0">
                <a:solidFill>
                  <a:schemeClr val="tx1"/>
                </a:solidFill>
                <a:uFill>
                  <a:noFill/>
                </a:uFill>
                <a:latin typeface="PT Sans" panose="020B0503020203020204" pitchFamily="34" charset="77"/>
                <a:ea typeface="Georgia"/>
                <a:cs typeface="Georgia"/>
                <a:sym typeface="Georgia"/>
                <a:hlinkClick r:id="rId8">
                  <a:extLst>
                    <a:ext uri="{A12FA001-AC4F-418D-AE19-62706E023703}">
                      <ahyp:hlinkClr xmlns:ahyp="http://schemas.microsoft.com/office/drawing/2018/hyperlinkcolor" val="tx"/>
                    </a:ext>
                  </a:extLst>
                </a:hlinkClick>
              </a:rPr>
              <a:t>[2]</a:t>
            </a:r>
            <a:r>
              <a:rPr lang="en" sz="1800" dirty="0">
                <a:solidFill>
                  <a:schemeClr val="tx1"/>
                </a:solidFill>
                <a:latin typeface="PT Sans" panose="020B0503020203020204" pitchFamily="34" charset="77"/>
                <a:ea typeface="Georgia"/>
                <a:cs typeface="Georgia"/>
                <a:sym typeface="Georgia"/>
              </a:rPr>
              <a:t> It encompasses practices such as publishing </a:t>
            </a:r>
            <a:r>
              <a:rPr lang="en" sz="1800" dirty="0">
                <a:solidFill>
                  <a:schemeClr val="tx1"/>
                </a:solidFill>
                <a:uFill>
                  <a:noFill/>
                </a:uFill>
                <a:latin typeface="PT Sans" panose="020B0503020203020204" pitchFamily="34" charset="77"/>
                <a:ea typeface="Georgia"/>
                <a:cs typeface="Georgia"/>
                <a:sym typeface="Georgia"/>
                <a:hlinkClick r:id="rId9">
                  <a:extLst>
                    <a:ext uri="{A12FA001-AC4F-418D-AE19-62706E023703}">
                      <ahyp:hlinkClr xmlns:ahyp="http://schemas.microsoft.com/office/drawing/2018/hyperlinkcolor" val="tx"/>
                    </a:ext>
                  </a:extLst>
                </a:hlinkClick>
              </a:rPr>
              <a:t>open research</a:t>
            </a:r>
            <a:r>
              <a:rPr lang="en" sz="1800" dirty="0">
                <a:solidFill>
                  <a:schemeClr val="tx1"/>
                </a:solidFill>
                <a:latin typeface="PT Sans" panose="020B0503020203020204" pitchFamily="34" charset="77"/>
                <a:ea typeface="Georgia"/>
                <a:cs typeface="Georgia"/>
                <a:sym typeface="Georgia"/>
              </a:rPr>
              <a:t>, campaigning for </a:t>
            </a:r>
            <a:r>
              <a:rPr lang="en" sz="1800" dirty="0">
                <a:solidFill>
                  <a:schemeClr val="tx1"/>
                </a:solidFill>
                <a:uFill>
                  <a:noFill/>
                </a:uFill>
                <a:latin typeface="PT Sans" panose="020B0503020203020204" pitchFamily="34" charset="77"/>
                <a:ea typeface="Georgia"/>
                <a:cs typeface="Georgia"/>
                <a:sym typeface="Georgia"/>
                <a:hlinkClick r:id="rId10">
                  <a:extLst>
                    <a:ext uri="{A12FA001-AC4F-418D-AE19-62706E023703}">
                      <ahyp:hlinkClr xmlns:ahyp="http://schemas.microsoft.com/office/drawing/2018/hyperlinkcolor" val="tx"/>
                    </a:ext>
                  </a:extLst>
                </a:hlinkClick>
              </a:rPr>
              <a:t>open access</a:t>
            </a:r>
            <a:r>
              <a:rPr lang="en" sz="1800" dirty="0">
                <a:solidFill>
                  <a:schemeClr val="tx1"/>
                </a:solidFill>
                <a:latin typeface="PT Sans" panose="020B0503020203020204" pitchFamily="34" charset="77"/>
                <a:ea typeface="Georgia"/>
                <a:cs typeface="Georgia"/>
                <a:sym typeface="Georgia"/>
              </a:rPr>
              <a:t>, encouraging scientists to practice </a:t>
            </a:r>
            <a:r>
              <a:rPr lang="en" sz="1800" dirty="0">
                <a:solidFill>
                  <a:schemeClr val="tx1"/>
                </a:solidFill>
                <a:uFill>
                  <a:noFill/>
                </a:uFill>
                <a:latin typeface="PT Sans" panose="020B0503020203020204" pitchFamily="34" charset="77"/>
                <a:ea typeface="Georgia"/>
                <a:cs typeface="Georgia"/>
                <a:sym typeface="Georgia"/>
                <a:hlinkClick r:id="rId11">
                  <a:extLst>
                    <a:ext uri="{A12FA001-AC4F-418D-AE19-62706E023703}">
                      <ahyp:hlinkClr xmlns:ahyp="http://schemas.microsoft.com/office/drawing/2018/hyperlinkcolor" val="tx"/>
                    </a:ext>
                  </a:extLst>
                </a:hlinkClick>
              </a:rPr>
              <a:t>open-notebook science</a:t>
            </a:r>
            <a:r>
              <a:rPr lang="en" sz="1800" dirty="0">
                <a:solidFill>
                  <a:schemeClr val="tx1"/>
                </a:solidFill>
                <a:latin typeface="PT Sans" panose="020B0503020203020204" pitchFamily="34" charset="77"/>
                <a:ea typeface="Georgia"/>
                <a:cs typeface="Georgia"/>
                <a:sym typeface="Georgia"/>
              </a:rPr>
              <a:t>, broader dissemination and engagement in science</a:t>
            </a:r>
            <a:r>
              <a:rPr lang="en" sz="1800" baseline="30000" dirty="0">
                <a:solidFill>
                  <a:schemeClr val="tx1"/>
                </a:solidFill>
                <a:uFill>
                  <a:noFill/>
                </a:uFill>
                <a:latin typeface="PT Sans" panose="020B0503020203020204" pitchFamily="34" charset="77"/>
                <a:ea typeface="Georgia"/>
                <a:cs typeface="Georgia"/>
                <a:sym typeface="Georgia"/>
                <a:hlinkClick r:id="rId12">
                  <a:extLst>
                    <a:ext uri="{A12FA001-AC4F-418D-AE19-62706E023703}">
                      <ahyp:hlinkClr xmlns:ahyp="http://schemas.microsoft.com/office/drawing/2018/hyperlinkcolor" val="tx"/>
                    </a:ext>
                  </a:extLst>
                </a:hlinkClick>
              </a:rPr>
              <a:t>[3]</a:t>
            </a:r>
            <a:r>
              <a:rPr lang="en" sz="1800" dirty="0">
                <a:solidFill>
                  <a:schemeClr val="tx1"/>
                </a:solidFill>
                <a:latin typeface="PT Sans" panose="020B0503020203020204" pitchFamily="34" charset="77"/>
                <a:ea typeface="Georgia"/>
                <a:cs typeface="Georgia"/>
                <a:sym typeface="Georgia"/>
              </a:rPr>
              <a:t> and generally making it easier to publish, access and communicate </a:t>
            </a:r>
            <a:r>
              <a:rPr lang="en" sz="1800" dirty="0">
                <a:solidFill>
                  <a:schemeClr val="tx1"/>
                </a:solidFill>
                <a:uFill>
                  <a:noFill/>
                </a:uFill>
                <a:latin typeface="PT Sans" panose="020B0503020203020204" pitchFamily="34" charset="77"/>
                <a:ea typeface="Georgia"/>
                <a:cs typeface="Georgia"/>
                <a:sym typeface="Georgia"/>
                <a:hlinkClick r:id="rId13">
                  <a:extLst>
                    <a:ext uri="{A12FA001-AC4F-418D-AE19-62706E023703}">
                      <ahyp:hlinkClr xmlns:ahyp="http://schemas.microsoft.com/office/drawing/2018/hyperlinkcolor" val="tx"/>
                    </a:ext>
                  </a:extLst>
                </a:hlinkClick>
              </a:rPr>
              <a:t>scientific knowledge</a:t>
            </a:r>
            <a:r>
              <a:rPr lang="en" sz="1800" dirty="0">
                <a:solidFill>
                  <a:schemeClr val="tx1"/>
                </a:solidFill>
                <a:latin typeface="PT Sans" panose="020B0503020203020204" pitchFamily="34" charset="77"/>
                <a:ea typeface="Georgia"/>
                <a:cs typeface="Georgia"/>
                <a:sym typeface="Georgia"/>
              </a:rPr>
              <a:t>.” - </a:t>
            </a:r>
            <a:r>
              <a:rPr lang="en" sz="1800" u="sng" dirty="0">
                <a:solidFill>
                  <a:schemeClr val="tx1"/>
                </a:solidFill>
                <a:latin typeface="PT Sans" panose="020B0503020203020204" pitchFamily="34" charset="77"/>
                <a:ea typeface="Georgia"/>
                <a:cs typeface="Georgia"/>
                <a:sym typeface="Georgia"/>
                <a:hlinkClick r:id="rId14">
                  <a:extLst>
                    <a:ext uri="{A12FA001-AC4F-418D-AE19-62706E023703}">
                      <ahyp:hlinkClr xmlns:ahyp="http://schemas.microsoft.com/office/drawing/2018/hyperlinkcolor" val="tx"/>
                    </a:ext>
                  </a:extLst>
                </a:hlinkClick>
              </a:rPr>
              <a:t>https://en.wikipedia.org/wiki/Open_science</a:t>
            </a:r>
            <a:r>
              <a:rPr lang="en" sz="1800" dirty="0">
                <a:solidFill>
                  <a:schemeClr val="tx1"/>
                </a:solidFill>
                <a:latin typeface="PT Sans" panose="020B0503020203020204" pitchFamily="34" charset="77"/>
                <a:ea typeface="Georgia"/>
                <a:cs typeface="Georgia"/>
                <a:sym typeface="Georgia"/>
              </a:rPr>
              <a:t> </a:t>
            </a:r>
            <a:endParaRPr sz="2300" dirty="0">
              <a:solidFill>
                <a:schemeClr val="tx1"/>
              </a:solidFill>
              <a:latin typeface="PT Sans" panose="020B0503020203020204" pitchFamily="34" charset="77"/>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PT Sans"/>
                <a:ea typeface="PT Sans"/>
                <a:cs typeface="PT Sans"/>
                <a:sym typeface="PT Sans"/>
              </a:rPr>
              <a:t>What is </a:t>
            </a:r>
            <a:r>
              <a:rPr lang="en" sz="3600" b="1" dirty="0">
                <a:latin typeface="PT Sans"/>
                <a:ea typeface="PT Sans"/>
                <a:cs typeface="PT Sans"/>
                <a:sym typeface="PT Sans"/>
              </a:rPr>
              <a:t>Reproducible Science</a:t>
            </a:r>
            <a:r>
              <a:rPr lang="en" sz="3600" dirty="0">
                <a:latin typeface="PT Sans"/>
                <a:ea typeface="PT Sans"/>
                <a:cs typeface="PT Sans"/>
                <a:sym typeface="PT Sans"/>
              </a:rPr>
              <a:t>?</a:t>
            </a:r>
            <a:endParaRPr sz="3600"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a:p>
            <a:pPr lvl="0">
              <a:buSzPts val="1100"/>
            </a:pPr>
            <a:r>
              <a:rPr lang="en-US" sz="2000" dirty="0">
                <a:latin typeface="PT Sans" panose="020B0503020203020204" pitchFamily="34" charset="77"/>
              </a:rPr>
              <a:t>Reproducible science is when anyone (including others and your future self) can understand and replicate the steps of an analysis, applied to the same or even new data.</a:t>
            </a:r>
            <a:endParaRPr sz="2000" dirty="0">
              <a:latin typeface="PT Sans" panose="020B0503020203020204" pitchFamily="34" charset="77"/>
              <a:ea typeface="PT Sans"/>
              <a:cs typeface="PT Sans"/>
              <a:sym typeface="PT Sans"/>
            </a:endParaRPr>
          </a:p>
          <a:p>
            <a:pPr marL="0" lvl="0" indent="0" algn="l" rtl="0">
              <a:spcBef>
                <a:spcPts val="0"/>
              </a:spcBef>
              <a:spcAft>
                <a:spcPts val="0"/>
              </a:spcAft>
              <a:buNone/>
            </a:pPr>
            <a:endParaRPr sz="2400" i="1" dirty="0">
              <a:latin typeface="PT Sans"/>
              <a:ea typeface="PT Sans"/>
              <a:cs typeface="PT Sans"/>
              <a:sym typeface="PT Sans"/>
            </a:endParaRPr>
          </a:p>
          <a:p>
            <a:pPr marL="0" lvl="0" indent="0" algn="l" rtl="0">
              <a:spcBef>
                <a:spcPts val="0"/>
              </a:spcBef>
              <a:spcAft>
                <a:spcPts val="0"/>
              </a:spcAft>
              <a:buNone/>
            </a:pPr>
            <a:endParaRPr sz="2400" dirty="0">
              <a:latin typeface="PT Sans"/>
              <a:ea typeface="PT Sans"/>
              <a:cs typeface="PT Sans"/>
              <a:sym typeface="PT Sans"/>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A56A7B04-07A9-4EBD-D1DF-494E2D920C6D}"/>
              </a:ext>
            </a:extLst>
          </p:cNvPr>
          <p:cNvSpPr txBox="1"/>
          <p:nvPr/>
        </p:nvSpPr>
        <p:spPr>
          <a:xfrm>
            <a:off x="288883" y="4718263"/>
            <a:ext cx="8566233" cy="338554"/>
          </a:xfrm>
          <a:prstGeom prst="rect">
            <a:avLst/>
          </a:prstGeom>
          <a:noFill/>
        </p:spPr>
        <p:txBody>
          <a:bodyPr wrap="square" rtlCol="0">
            <a:spAutoFit/>
          </a:bodyPr>
          <a:lstStyle/>
          <a:p>
            <a:r>
              <a:rPr lang="en-US" sz="800" i="1" dirty="0"/>
              <a:t>Credit: </a:t>
            </a:r>
            <a:r>
              <a:rPr lang="en-US" sz="800" i="1" dirty="0" err="1"/>
              <a:t>EarthLab</a:t>
            </a:r>
            <a:r>
              <a:rPr lang="en-US" sz="800" i="1" dirty="0"/>
              <a:t>, https://</a:t>
            </a:r>
            <a:r>
              <a:rPr lang="en-US" sz="800" i="1" dirty="0" err="1"/>
              <a:t>www.earthdatascience.org</a:t>
            </a:r>
            <a:r>
              <a:rPr lang="en-US" sz="800" i="1" dirty="0"/>
              <a:t>/courses/intro-to-earth-data-science/open-reproducible-science/get-started-open-reproducible-science/#:~:text=Reproducible%20science%20is%20when%20anyone,same%20or%20even%20new%20data.</a:t>
            </a:r>
          </a:p>
        </p:txBody>
      </p:sp>
    </p:spTree>
    <p:extLst>
      <p:ext uri="{BB962C8B-B14F-4D97-AF65-F5344CB8AC3E}">
        <p14:creationId xmlns:p14="http://schemas.microsoft.com/office/powerpoint/2010/main" val="382412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PT Sans"/>
                <a:ea typeface="PT Sans"/>
                <a:cs typeface="PT Sans"/>
                <a:sym typeface="PT Sans"/>
              </a:rPr>
              <a:t>What is </a:t>
            </a:r>
            <a:r>
              <a:rPr lang="en" sz="3600" b="1">
                <a:latin typeface="PT Sans"/>
                <a:ea typeface="PT Sans"/>
                <a:cs typeface="PT Sans"/>
                <a:sym typeface="PT Sans"/>
              </a:rPr>
              <a:t>Open Science </a:t>
            </a:r>
            <a:r>
              <a:rPr lang="en" sz="3600" i="1" u="sng">
                <a:latin typeface="PT Sans"/>
                <a:ea typeface="PT Sans"/>
                <a:cs typeface="PT Sans"/>
                <a:sym typeface="PT Sans"/>
              </a:rPr>
              <a:t>specifically</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71" name="Google Shape;71;p15"/>
          <p:cNvPicPr preferRelativeResize="0"/>
          <p:nvPr/>
        </p:nvPicPr>
        <p:blipFill>
          <a:blip r:embed="rId3">
            <a:alphaModFix/>
          </a:blip>
          <a:stretch>
            <a:fillRect/>
          </a:stretch>
        </p:blipFill>
        <p:spPr>
          <a:xfrm>
            <a:off x="152400" y="988200"/>
            <a:ext cx="4609550" cy="4229275"/>
          </a:xfrm>
          <a:prstGeom prst="rect">
            <a:avLst/>
          </a:prstGeom>
          <a:noFill/>
          <a:ln>
            <a:noFill/>
          </a:ln>
        </p:spPr>
      </p:pic>
      <p:sp>
        <p:nvSpPr>
          <p:cNvPr id="72" name="Google Shape;72;p15"/>
          <p:cNvSpPr txBox="1"/>
          <p:nvPr/>
        </p:nvSpPr>
        <p:spPr>
          <a:xfrm>
            <a:off x="3802450" y="1822700"/>
            <a:ext cx="5022300" cy="9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33333"/>
                </a:solidFill>
                <a:highlight>
                  <a:schemeClr val="lt1"/>
                </a:highlight>
              </a:rPr>
              <a:t>Transparency, accessibility and reproducibility of science for:</a:t>
            </a:r>
            <a:endParaRPr sz="1800">
              <a:solidFill>
                <a:srgbClr val="333333"/>
              </a:solidFill>
              <a:highlight>
                <a:schemeClr val="lt1"/>
              </a:highlight>
            </a:endParaRPr>
          </a:p>
          <a:p>
            <a:pPr marL="0" lvl="0" indent="0" algn="l" rtl="0">
              <a:spcBef>
                <a:spcPts val="0"/>
              </a:spcBef>
              <a:spcAft>
                <a:spcPts val="0"/>
              </a:spcAft>
              <a:buNone/>
            </a:pPr>
            <a:endParaRPr sz="1800">
              <a:solidFill>
                <a:srgbClr val="333333"/>
              </a:solidFill>
              <a:highlight>
                <a:schemeClr val="lt1"/>
              </a:highlight>
            </a:endParaRPr>
          </a:p>
          <a:p>
            <a:pPr marL="914400" lvl="0" indent="457200" algn="l" rtl="0">
              <a:spcBef>
                <a:spcPts val="0"/>
              </a:spcBef>
              <a:spcAft>
                <a:spcPts val="0"/>
              </a:spcAft>
              <a:buNone/>
            </a:pPr>
            <a:r>
              <a:rPr lang="en" sz="1800">
                <a:solidFill>
                  <a:srgbClr val="333333"/>
                </a:solidFill>
                <a:highlight>
                  <a:schemeClr val="lt1"/>
                </a:highlight>
              </a:rPr>
              <a:t>...future you</a:t>
            </a:r>
            <a:endParaRPr sz="1800">
              <a:solidFill>
                <a:srgbClr val="333333"/>
              </a:solidFill>
              <a:highlight>
                <a:schemeClr val="lt1"/>
              </a:highlight>
            </a:endParaRPr>
          </a:p>
          <a:p>
            <a:pPr marL="914400" lvl="0" indent="457200" algn="l" rtl="0">
              <a:spcBef>
                <a:spcPts val="0"/>
              </a:spcBef>
              <a:spcAft>
                <a:spcPts val="0"/>
              </a:spcAft>
              <a:buNone/>
            </a:pPr>
            <a:r>
              <a:rPr lang="en" sz="1800">
                <a:solidFill>
                  <a:srgbClr val="333333"/>
                </a:solidFill>
                <a:highlight>
                  <a:schemeClr val="lt1"/>
                </a:highlight>
              </a:rPr>
              <a:t>...your collaborators</a:t>
            </a:r>
            <a:endParaRPr sz="1800">
              <a:solidFill>
                <a:srgbClr val="333333"/>
              </a:solidFill>
              <a:highlight>
                <a:schemeClr val="lt1"/>
              </a:highlight>
            </a:endParaRPr>
          </a:p>
          <a:p>
            <a:pPr marL="1371600" lvl="0" indent="0" algn="l" rtl="0">
              <a:spcBef>
                <a:spcPts val="0"/>
              </a:spcBef>
              <a:spcAft>
                <a:spcPts val="0"/>
              </a:spcAft>
              <a:buNone/>
            </a:pPr>
            <a:r>
              <a:rPr lang="en" sz="1800">
                <a:solidFill>
                  <a:srgbClr val="333333"/>
                </a:solidFill>
                <a:highlight>
                  <a:schemeClr val="lt1"/>
                </a:highlight>
              </a:rPr>
              <a:t>...the broader scientific/public community</a:t>
            </a:r>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D16E3FFB-0D6C-9C97-E89E-37CA5FF5AB5D}"/>
              </a:ext>
            </a:extLst>
          </p:cNvPr>
          <p:cNvSpPr txBox="1"/>
          <p:nvPr/>
        </p:nvSpPr>
        <p:spPr>
          <a:xfrm>
            <a:off x="59267" y="4897789"/>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i="1">
                <a:latin typeface="PT Sans"/>
                <a:ea typeface="PT Sans"/>
                <a:cs typeface="PT Sans"/>
                <a:sym typeface="PT Sans"/>
              </a:rPr>
              <a:t>Why</a:t>
            </a:r>
            <a:r>
              <a:rPr lang="en" sz="3600">
                <a:latin typeface="PT Sans"/>
                <a:ea typeface="PT Sans"/>
                <a:cs typeface="PT Sans"/>
                <a:sym typeface="PT Sans"/>
              </a:rPr>
              <a:t> do </a:t>
            </a:r>
            <a:r>
              <a:rPr lang="en" sz="3600" b="1">
                <a:latin typeface="PT Sans"/>
                <a:ea typeface="PT Sans"/>
                <a:cs typeface="PT Sans"/>
                <a:sym typeface="PT Sans"/>
              </a:rPr>
              <a:t>Open Science</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r>
              <a:rPr lang="en" sz="2400">
                <a:latin typeface="PT Sans"/>
                <a:ea typeface="PT Sans"/>
                <a:cs typeface="PT Sans"/>
                <a:sym typeface="PT Sans"/>
              </a:rPr>
              <a:t>Scientific community</a:t>
            </a:r>
            <a:endParaRPr sz="2400">
              <a:latin typeface="PT Sans"/>
              <a:ea typeface="PT Sans"/>
              <a:cs typeface="PT Sans"/>
              <a:sym typeface="PT Sans"/>
            </a:endParaRPr>
          </a:p>
          <a:p>
            <a:pPr marL="457200" lvl="0" indent="0" algn="l" rtl="0">
              <a:spcBef>
                <a:spcPts val="0"/>
              </a:spcBef>
              <a:spcAft>
                <a:spcPts val="0"/>
              </a:spcAft>
              <a:buNone/>
            </a:pP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Transparency</a:t>
            </a: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Efficiency</a:t>
            </a: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Equity &amp; Diversity</a:t>
            </a:r>
            <a:endParaRPr sz="24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79" name="Google Shape;79;p16"/>
          <p:cNvPicPr preferRelativeResize="0"/>
          <p:nvPr/>
        </p:nvPicPr>
        <p:blipFill>
          <a:blip r:embed="rId3">
            <a:alphaModFix/>
          </a:blip>
          <a:stretch>
            <a:fillRect/>
          </a:stretch>
        </p:blipFill>
        <p:spPr>
          <a:xfrm>
            <a:off x="3669300" y="1019675"/>
            <a:ext cx="5235599" cy="3926700"/>
          </a:xfrm>
          <a:prstGeom prst="rect">
            <a:avLst/>
          </a:prstGeom>
          <a:noFill/>
          <a:ln>
            <a:noFill/>
          </a:ln>
        </p:spPr>
      </p:pic>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C273B2A2-327E-A940-8321-0D571FDBEF84}"/>
              </a:ext>
            </a:extLst>
          </p:cNvPr>
          <p:cNvSpPr txBox="1"/>
          <p:nvPr/>
        </p:nvSpPr>
        <p:spPr>
          <a:xfrm>
            <a:off x="0" y="4916108"/>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idx="4294967295"/>
          </p:nvPr>
        </p:nvSpPr>
        <p:spPr>
          <a:xfrm>
            <a:off x="406200" y="339300"/>
            <a:ext cx="849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i="1">
                <a:latin typeface="PT Sans"/>
                <a:ea typeface="PT Sans"/>
                <a:cs typeface="PT Sans"/>
                <a:sym typeface="PT Sans"/>
              </a:rPr>
              <a:t>Why</a:t>
            </a:r>
            <a:r>
              <a:rPr lang="en" sz="3600">
                <a:latin typeface="PT Sans"/>
                <a:ea typeface="PT Sans"/>
                <a:cs typeface="PT Sans"/>
                <a:sym typeface="PT Sans"/>
              </a:rPr>
              <a:t> do </a:t>
            </a:r>
            <a:r>
              <a:rPr lang="en" sz="3600" b="1">
                <a:latin typeface="PT Sans"/>
                <a:ea typeface="PT Sans"/>
                <a:cs typeface="PT Sans"/>
                <a:sym typeface="PT Sans"/>
              </a:rPr>
              <a:t>Open Science</a:t>
            </a:r>
            <a:r>
              <a:rPr lang="en" sz="3600">
                <a:latin typeface="PT Sans"/>
                <a:ea typeface="PT Sans"/>
                <a:cs typeface="PT Sans"/>
                <a:sym typeface="PT Sans"/>
              </a:rPr>
              <a:t>?</a:t>
            </a: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457200" lvl="0" indent="0" algn="l" rtl="0">
              <a:spcBef>
                <a:spcPts val="0"/>
              </a:spcBef>
              <a:spcAft>
                <a:spcPts val="0"/>
              </a:spcAft>
              <a:buNone/>
            </a:pPr>
            <a:endParaRPr sz="3600">
              <a:latin typeface="PT Sans"/>
              <a:ea typeface="PT Sans"/>
              <a:cs typeface="PT Sans"/>
              <a:sym typeface="PT Sans"/>
            </a:endParaRPr>
          </a:p>
          <a:p>
            <a:pPr marL="0" lvl="0" indent="0" algn="l" rtl="0">
              <a:spcBef>
                <a:spcPts val="0"/>
              </a:spcBef>
              <a:spcAft>
                <a:spcPts val="0"/>
              </a:spcAft>
              <a:buNone/>
            </a:pPr>
            <a:r>
              <a:rPr lang="en" sz="2400">
                <a:latin typeface="PT Sans"/>
                <a:ea typeface="PT Sans"/>
                <a:cs typeface="PT Sans"/>
                <a:sym typeface="PT Sans"/>
              </a:rPr>
              <a:t>Individual scientist</a:t>
            </a:r>
            <a:endParaRPr sz="24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Efficiency</a:t>
            </a: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Broader community recognition</a:t>
            </a: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Foster collaborations</a:t>
            </a:r>
            <a:endParaRPr sz="2400">
              <a:latin typeface="PT Sans"/>
              <a:ea typeface="PT Sans"/>
              <a:cs typeface="PT Sans"/>
              <a:sym typeface="PT Sans"/>
            </a:endParaRPr>
          </a:p>
          <a:p>
            <a:pPr marL="457200" lvl="0" indent="-381000" algn="l" rtl="0">
              <a:spcBef>
                <a:spcPts val="0"/>
              </a:spcBef>
              <a:spcAft>
                <a:spcPts val="0"/>
              </a:spcAft>
              <a:buSzPts val="2400"/>
              <a:buFont typeface="PT Sans"/>
              <a:buChar char="●"/>
            </a:pPr>
            <a:r>
              <a:rPr lang="en" sz="2400">
                <a:latin typeface="PT Sans"/>
                <a:ea typeface="PT Sans"/>
                <a:cs typeface="PT Sans"/>
                <a:sym typeface="PT Sans"/>
              </a:rPr>
              <a:t>Increase value of your data/work</a:t>
            </a:r>
            <a:endParaRPr sz="2400">
              <a:latin typeface="PT Sans"/>
              <a:ea typeface="PT Sans"/>
              <a:cs typeface="PT Sans"/>
              <a:sym typeface="PT Sans"/>
            </a:endParaRPr>
          </a:p>
          <a:p>
            <a:pPr marL="0" lvl="0" indent="0" algn="l" rtl="0">
              <a:spcBef>
                <a:spcPts val="0"/>
              </a:spcBef>
              <a:spcAft>
                <a:spcPts val="0"/>
              </a:spcAft>
              <a:buNone/>
            </a:pPr>
            <a:endParaRPr sz="2400">
              <a:latin typeface="PT Sans"/>
              <a:ea typeface="PT Sans"/>
              <a:cs typeface="PT Sans"/>
              <a:sym typeface="PT Sans"/>
            </a:endParaRPr>
          </a:p>
        </p:txBody>
      </p:sp>
      <p:pic>
        <p:nvPicPr>
          <p:cNvPr id="86" name="Google Shape;86;p17"/>
          <p:cNvPicPr preferRelativeResize="0"/>
          <p:nvPr/>
        </p:nvPicPr>
        <p:blipFill>
          <a:blip r:embed="rId3">
            <a:alphaModFix/>
          </a:blip>
          <a:stretch>
            <a:fillRect/>
          </a:stretch>
        </p:blipFill>
        <p:spPr>
          <a:xfrm>
            <a:off x="3954975" y="1389075"/>
            <a:ext cx="4711525" cy="1429175"/>
          </a:xfrm>
          <a:prstGeom prst="rect">
            <a:avLst/>
          </a:prstGeom>
          <a:noFill/>
          <a:ln>
            <a:noFill/>
          </a:ln>
        </p:spPr>
      </p:pic>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4A7D443D-8A3C-C9D8-8667-733AE7DE1BA2}"/>
              </a:ext>
            </a:extLst>
          </p:cNvPr>
          <p:cNvSpPr txBox="1"/>
          <p:nvPr/>
        </p:nvSpPr>
        <p:spPr>
          <a:xfrm>
            <a:off x="0" y="4897789"/>
            <a:ext cx="3268134" cy="215444"/>
          </a:xfrm>
          <a:prstGeom prst="rect">
            <a:avLst/>
          </a:prstGeom>
          <a:noFill/>
        </p:spPr>
        <p:txBody>
          <a:bodyPr wrap="square" rtlCol="0">
            <a:spAutoFit/>
          </a:bodyPr>
          <a:lstStyle/>
          <a:p>
            <a:r>
              <a:rPr lang="en-US" sz="800" i="1" dirty="0"/>
              <a:t>Credit: Jessica Couture, UCSB, “Open Science &amp; Metadata”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1882</Words>
  <Application>Microsoft Macintosh PowerPoint</Application>
  <PresentationFormat>On-screen Show (16:9)</PresentationFormat>
  <Paragraphs>236</Paragraphs>
  <Slides>37</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Georgia</vt:lpstr>
      <vt:lpstr>Zilla Slab</vt:lpstr>
      <vt:lpstr>PT Sans</vt:lpstr>
      <vt:lpstr>Open Sans Light</vt:lpstr>
      <vt:lpstr>Caveat</vt:lpstr>
      <vt:lpstr>Open Sans</vt:lpstr>
      <vt:lpstr>Arial</vt:lpstr>
      <vt:lpstr>Fira Sans Condensed</vt:lpstr>
      <vt:lpstr>Courier New</vt:lpstr>
      <vt:lpstr>Simple Light</vt:lpstr>
      <vt:lpstr>An Intro to Open Science</vt:lpstr>
      <vt:lpstr>PowerPoint Presentation</vt:lpstr>
      <vt:lpstr>What is Open Science?   </vt:lpstr>
      <vt:lpstr>What is Open Science?   “Open Science is transparent and accessible knowledge that is shared and developed through collaborative networks”   </vt:lpstr>
      <vt:lpstr>What is Open Science?</vt:lpstr>
      <vt:lpstr>What is Reproducible Science?  Reproducible science is when anyone (including others and your future self) can understand and replicate the steps of an analysis, applied to the same or even new data.  </vt:lpstr>
      <vt:lpstr>What is Open Science specifically?  </vt:lpstr>
      <vt:lpstr>Why do Open Science?  Scientific community  Transparency Efficiency Equity &amp; Diversity </vt:lpstr>
      <vt:lpstr>Why do Open Science?   Individual scientist  Efficiency Broader community recognition Foster collaborations Increase value of your data/work </vt:lpstr>
      <vt:lpstr>What is Open Science specifically?  </vt:lpstr>
      <vt:lpstr>PowerPoint Presentation</vt:lpstr>
      <vt:lpstr>PowerPoint Presentation</vt:lpstr>
      <vt:lpstr>Many pathways for better science for future us</vt:lpstr>
      <vt:lpstr>What is Open Science specifically?  </vt:lpstr>
      <vt:lpstr>What is Open Science specifically?  </vt:lpstr>
      <vt:lpstr>What is Open Science specifically?  </vt:lpstr>
      <vt:lpstr>What is Open Science specifically?  </vt:lpstr>
      <vt:lpstr>What is Open Science specifically?  </vt:lpstr>
      <vt:lpstr>What is Open Science specifically?  </vt:lpstr>
      <vt:lpstr>What is Open Science specifically?  </vt:lpstr>
      <vt:lpstr>That’s a lot though...   </vt:lpstr>
      <vt:lpstr>Is OS happening?    </vt:lpstr>
      <vt:lpstr>NIH Strategic Plan for Data Science</vt:lpstr>
      <vt:lpstr>NSF and NIH New Guidelines</vt:lpstr>
      <vt:lpstr>That’s a lot though...   </vt:lpstr>
      <vt:lpstr>PowerPoint Presentation</vt:lpstr>
      <vt:lpstr>What we really need:</vt:lpstr>
      <vt:lpstr>What is Open Science specifically?  </vt:lpstr>
      <vt:lpstr>Reproducibility &amp; communication enabled by open tools</vt:lpstr>
      <vt:lpstr>Shared practices are useful beyond shared projects</vt:lpstr>
      <vt:lpstr>PowerPoint Presentation</vt:lpstr>
      <vt:lpstr>Shared practices are useful beyond shared projects</vt:lpstr>
      <vt:lpstr>PowerPoint Presentation</vt:lpstr>
      <vt:lpstr>Many pathways for better science for future us</vt:lpstr>
      <vt:lpstr>OHI’s pathway to better science in less time</vt:lpstr>
      <vt:lpstr>Your Pathway</vt:lpstr>
      <vt:lpstr>For Next Tuesday:   What is Data Science? What skills do you need to do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Oxnam, Maliaca G - (maliaca)</cp:lastModifiedBy>
  <cp:revision>4</cp:revision>
  <cp:lastPrinted>2022-08-25T21:32:51Z</cp:lastPrinted>
  <dcterms:modified xsi:type="dcterms:W3CDTF">2022-08-25T22:18:24Z</dcterms:modified>
</cp:coreProperties>
</file>